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3"/>
  </p:notesMasterIdLst>
  <p:sldIdLst>
    <p:sldId id="317" r:id="rId2"/>
    <p:sldId id="318" r:id="rId3"/>
    <p:sldId id="319" r:id="rId4"/>
    <p:sldId id="320" r:id="rId5"/>
    <p:sldId id="322" r:id="rId6"/>
    <p:sldId id="323" r:id="rId7"/>
    <p:sldId id="324" r:id="rId8"/>
    <p:sldId id="321" r:id="rId9"/>
    <p:sldId id="325" r:id="rId10"/>
    <p:sldId id="337" r:id="rId11"/>
    <p:sldId id="338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9" r:id="rId24"/>
    <p:sldId id="340" r:id="rId25"/>
    <p:sldId id="341" r:id="rId26"/>
    <p:sldId id="342" r:id="rId27"/>
    <p:sldId id="343" r:id="rId28"/>
    <p:sldId id="295" r:id="rId29"/>
    <p:sldId id="275" r:id="rId30"/>
    <p:sldId id="296" r:id="rId31"/>
    <p:sldId id="308" r:id="rId32"/>
    <p:sldId id="315" r:id="rId33"/>
    <p:sldId id="314" r:id="rId34"/>
    <p:sldId id="298" r:id="rId35"/>
    <p:sldId id="316" r:id="rId36"/>
    <p:sldId id="285" r:id="rId37"/>
    <p:sldId id="304" r:id="rId38"/>
    <p:sldId id="305" r:id="rId39"/>
    <p:sldId id="287" r:id="rId40"/>
    <p:sldId id="313" r:id="rId41"/>
    <p:sldId id="300" r:id="rId42"/>
    <p:sldId id="302" r:id="rId43"/>
    <p:sldId id="301" r:id="rId44"/>
    <p:sldId id="312" r:id="rId45"/>
    <p:sldId id="307" r:id="rId46"/>
    <p:sldId id="292" r:id="rId47"/>
    <p:sldId id="303" r:id="rId48"/>
    <p:sldId id="268" r:id="rId49"/>
    <p:sldId id="310" r:id="rId50"/>
    <p:sldId id="270" r:id="rId51"/>
    <p:sldId id="299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E3C895E-1FF3-7B4B-8A26-127C31B25EB1}">
          <p14:sldIdLst>
            <p14:sldId id="317"/>
            <p14:sldId id="318"/>
            <p14:sldId id="319"/>
            <p14:sldId id="320"/>
            <p14:sldId id="322"/>
            <p14:sldId id="323"/>
            <p14:sldId id="324"/>
            <p14:sldId id="321"/>
            <p14:sldId id="325"/>
            <p14:sldId id="337"/>
            <p14:sldId id="338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9"/>
          </p14:sldIdLst>
        </p14:section>
        <p14:section name="webpack 安装与使用" id="{E0A9D31A-8939-A24B-B129-6B1648E87ACD}">
          <p14:sldIdLst>
            <p14:sldId id="340"/>
            <p14:sldId id="341"/>
            <p14:sldId id="342"/>
            <p14:sldId id="343"/>
            <p14:sldId id="295"/>
            <p14:sldId id="275"/>
            <p14:sldId id="296"/>
          </p14:sldIdLst>
        </p14:section>
        <p14:section name="webpack 能做什么" id="{A943269D-6595-6243-A97B-B7D62889376D}">
          <p14:sldIdLst>
            <p14:sldId id="308"/>
            <p14:sldId id="315"/>
            <p14:sldId id="314"/>
            <p14:sldId id="298"/>
            <p14:sldId id="316"/>
            <p14:sldId id="285"/>
            <p14:sldId id="304"/>
            <p14:sldId id="305"/>
            <p14:sldId id="287"/>
            <p14:sldId id="313"/>
            <p14:sldId id="300"/>
            <p14:sldId id="302"/>
            <p14:sldId id="301"/>
            <p14:sldId id="312"/>
          </p14:sldIdLst>
        </p14:section>
        <p14:section name="webpack 出现之前的前端构建工具" id="{C9DC98F9-1F72-9845-9815-94CB409744B2}">
          <p14:sldIdLst>
            <p14:sldId id="307"/>
            <p14:sldId id="292"/>
            <p14:sldId id="303"/>
            <p14:sldId id="268"/>
            <p14:sldId id="310"/>
            <p14:sldId id="270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125698" initials="T" lastIdx="1" clrIdx="0">
    <p:extLst>
      <p:ext uri="{19B8F6BF-5375-455C-9EA6-DF929625EA0E}">
        <p15:presenceInfo xmlns:p15="http://schemas.microsoft.com/office/powerpoint/2012/main" userId="18cf0550-d808-468b-898a-31c113f86f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A5BA"/>
    <a:srgbClr val="2B3A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86" autoAdjust="0"/>
    <p:restoredTop sz="53297" autoAdjust="0"/>
  </p:normalViewPr>
  <p:slideViewPr>
    <p:cSldViewPr snapToGrid="0">
      <p:cViewPr varScale="1">
        <p:scale>
          <a:sx n="85" d="100"/>
          <a:sy n="85" d="100"/>
        </p:scale>
        <p:origin x="176" y="7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D62CB6-00B6-4334-A2AA-5934367702A6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41123-8D22-4BAE-8309-ACE9217F3C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135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2B3A42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465E6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4191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 marL="685800" indent="-228600">
              <a:buFont typeface="Wingdings" panose="05000000000000000000" pitchFamily="2" charset="2"/>
              <a:buChar char="ü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3076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 marL="685800" indent="-228600">
              <a:buFont typeface="Wingdings" panose="05000000000000000000" pitchFamily="2" charset="2"/>
              <a:buChar char="ü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102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 algn="l">
              <a:buFont typeface="Wingdings" panose="05000000000000000000" pitchFamily="2" charset="2"/>
              <a:buChar char="ü"/>
              <a:defRPr/>
            </a:lvl2pPr>
            <a:lvl3pPr marL="1143000" indent="-228600" algn="l">
              <a:buFont typeface="Wingdings" panose="05000000000000000000" pitchFamily="2" charset="2"/>
              <a:buChar char="ü"/>
              <a:defRPr/>
            </a:lvl3pPr>
            <a:lvl4pPr marL="1600200" indent="-228600" algn="l">
              <a:buFont typeface="Wingdings" panose="05000000000000000000" pitchFamily="2" charset="2"/>
              <a:buChar char="ü"/>
              <a:defRPr/>
            </a:lvl4pPr>
            <a:lvl5pPr marL="2057400" indent="-228600" algn="l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8934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rgbClr val="465E6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200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 marL="685800" indent="-228600">
              <a:buFont typeface="Wingdings" panose="05000000000000000000" pitchFamily="2" charset="2"/>
              <a:buChar char="ü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2pPr marL="685800" indent="-228600">
              <a:buFont typeface="Wingdings" panose="05000000000000000000" pitchFamily="2" charset="2"/>
              <a:buChar char="ü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592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2pPr marL="685800" indent="-228600">
              <a:buFont typeface="Wingdings" panose="05000000000000000000" pitchFamily="2" charset="2"/>
              <a:buChar char="ü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2pPr marL="685800" indent="-228600">
              <a:buFont typeface="Wingdings" panose="05000000000000000000" pitchFamily="2" charset="2"/>
              <a:buChar char="ü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2440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407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888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 marL="685800" indent="-228600">
              <a:buFont typeface="Wingdings" panose="05000000000000000000" pitchFamily="2" charset="2"/>
              <a:buChar char="ü"/>
              <a:defRPr sz="2800"/>
            </a:lvl2pPr>
            <a:lvl3pPr marL="1143000" indent="-228600">
              <a:buFont typeface="Wingdings" panose="05000000000000000000" pitchFamily="2" charset="2"/>
              <a:buChar char="ü"/>
              <a:defRPr sz="2400"/>
            </a:lvl3pPr>
            <a:lvl4pPr marL="1600200" indent="-228600">
              <a:buFont typeface="Wingdings" panose="05000000000000000000" pitchFamily="2" charset="2"/>
              <a:buChar char="ü"/>
              <a:defRPr sz="2000"/>
            </a:lvl4pPr>
            <a:lvl5pPr marL="2057400" indent="-228600">
              <a:buFont typeface="Wingdings" panose="05000000000000000000" pitchFamily="2" charset="2"/>
              <a:buChar char="ü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6896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22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页脚占位符 4"/>
          <p:cNvSpPr txBox="1">
            <a:spLocks/>
          </p:cNvSpPr>
          <p:nvPr/>
        </p:nvSpPr>
        <p:spPr>
          <a:xfrm>
            <a:off x="217714" y="6401708"/>
            <a:ext cx="2443843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8" name="Picture 5" descr="logo-on-white-b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7" y="144957"/>
            <a:ext cx="941506" cy="26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webpack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7" y="4877"/>
            <a:ext cx="4603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BAB7BED4-F902-5141-8BBD-EF6C89A6EAF8}"/>
              </a:ext>
            </a:extLst>
          </p:cNvPr>
          <p:cNvSpPr txBox="1">
            <a:spLocks/>
          </p:cNvSpPr>
          <p:nvPr userDrawn="1"/>
        </p:nvSpPr>
        <p:spPr>
          <a:xfrm>
            <a:off x="217714" y="6401708"/>
            <a:ext cx="2443843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15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2B3A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ü"/>
        <a:defRPr sz="2800" kern="1200">
          <a:solidFill>
            <a:srgbClr val="465E69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400" kern="1200">
          <a:solidFill>
            <a:srgbClr val="465E6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>
          <a:solidFill>
            <a:srgbClr val="465E6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rgbClr val="465E6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rgbClr val="465E6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bateman.github.io/webpack-visualizer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pack.github.io/analyse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ebpack.js.org/comparison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66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5109ABE7-BD97-4E42-8320-7C85CBC3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hangingPunct="1"/>
            <a:r>
              <a:rPr lang="en-US" altLang="zh-CN" sz="4800" dirty="0" err="1">
                <a:latin typeface="+mj-lt"/>
                <a:cs typeface="Arial" panose="020B0604020202020204" pitchFamily="34" charset="0"/>
              </a:rPr>
              <a:t>webpack</a:t>
            </a:r>
            <a:r>
              <a:rPr lang="en-US" altLang="zh-CN" sz="4800" dirty="0">
                <a:latin typeface="+mj-lt"/>
              </a:rPr>
              <a:t> </a:t>
            </a:r>
            <a:r>
              <a:rPr lang="zh-CN" altLang="en-US" sz="4800" dirty="0">
                <a:latin typeface="+mj-lt"/>
              </a:rPr>
              <a:t>从入门到精通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0C0ABB5-0E64-D944-89DB-FD06395AC6E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zh-CN" sz="2400" dirty="0">
                <a:latin typeface="+mn-lt"/>
              </a:rPr>
              <a:t>NEXT </a:t>
            </a:r>
            <a:r>
              <a:rPr lang="zh-CN" altLang="en-US" sz="2400" dirty="0">
                <a:latin typeface="+mn-lt"/>
              </a:rPr>
              <a:t>前端学位课程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28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5109ABE7-BD97-4E42-8320-7C85CBC3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Webpack</a:t>
            </a:r>
            <a:r>
              <a:rPr lang="en-US" altLang="zh-CN" dirty="0"/>
              <a:t>-loader</a:t>
            </a:r>
            <a:r>
              <a:rPr lang="zh-Hans" altLang="en-US" dirty="0"/>
              <a:t>编写进阶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8464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66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Hans" altLang="en-US" dirty="0"/>
              <a:t>多个</a:t>
            </a:r>
            <a:r>
              <a:rPr lang="en-US" altLang="zh-Hans" dirty="0"/>
              <a:t>loader</a:t>
            </a:r>
            <a:r>
              <a:rPr lang="zh-Hans" altLang="en-US" dirty="0"/>
              <a:t>配置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Hans" altLang="en-US" dirty="0"/>
              <a:t>单一</a:t>
            </a:r>
            <a:r>
              <a:rPr kumimoji="1" lang="en-US" altLang="zh-Hans" dirty="0"/>
              <a:t>loader</a:t>
            </a:r>
            <a:r>
              <a:rPr kumimoji="1" lang="zh-Hans" altLang="en-US" dirty="0"/>
              <a:t>实现的任务在我们复杂的使用场景下未免过于简单，那么</a:t>
            </a:r>
            <a:r>
              <a:rPr kumimoji="1" lang="en-US" altLang="zh-Hans" dirty="0" err="1"/>
              <a:t>weback</a:t>
            </a:r>
            <a:r>
              <a:rPr kumimoji="1" lang="zh-Hans" altLang="en-US" dirty="0"/>
              <a:t>是如何实现多个串行执行并配置的呢？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9978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66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Hans" altLang="en-US" dirty="0"/>
              <a:t>多个</a:t>
            </a:r>
            <a:r>
              <a:rPr lang="en-US" altLang="zh-Hans" dirty="0"/>
              <a:t>loader</a:t>
            </a:r>
            <a:r>
              <a:rPr lang="zh-Hans" altLang="en-US" dirty="0"/>
              <a:t>配置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Hans" altLang="en-US" dirty="0"/>
              <a:t>这里我们尝试使用两个</a:t>
            </a:r>
            <a:r>
              <a:rPr kumimoji="1" lang="en-US" altLang="zh-Hans" dirty="0"/>
              <a:t>loader:</a:t>
            </a:r>
          </a:p>
          <a:p>
            <a:pPr marL="514350" indent="-514350">
              <a:buAutoNum type="arabicPeriod"/>
            </a:pPr>
            <a:r>
              <a:rPr kumimoji="1" lang="en-US" altLang="zh-CN" dirty="0" err="1"/>
              <a:t>jsonp</a:t>
            </a:r>
            <a:r>
              <a:rPr kumimoji="1" lang="en-US" altLang="zh-CN" dirty="0"/>
              <a:t>-loader </a:t>
            </a:r>
            <a:r>
              <a:rPr kumimoji="1" lang="zh-Hans" altLang="en-US" dirty="0"/>
              <a:t>负责将</a:t>
            </a:r>
            <a:r>
              <a:rPr kumimoji="1" lang="en-US" altLang="zh-Hans" dirty="0" err="1"/>
              <a:t>jsonp</a:t>
            </a:r>
            <a:r>
              <a:rPr kumimoji="1" lang="zh-Hans" altLang="en-US" dirty="0"/>
              <a:t>包体转化成</a:t>
            </a:r>
            <a:r>
              <a:rPr kumimoji="1" lang="en-US" altLang="zh-Hans" dirty="0" err="1"/>
              <a:t>js</a:t>
            </a:r>
            <a:r>
              <a:rPr kumimoji="1" lang="zh-Hans" altLang="en-US" dirty="0"/>
              <a:t>对象</a:t>
            </a:r>
            <a:endParaRPr kumimoji="1" lang="en-US" altLang="zh-Hans" dirty="0"/>
          </a:p>
          <a:p>
            <a:pPr marL="514350" indent="-514350">
              <a:buAutoNum type="arabicPeriod"/>
            </a:pPr>
            <a:r>
              <a:rPr kumimoji="1" lang="en-US" altLang="zh-Hans" dirty="0" err="1"/>
              <a:t>lowcase</a:t>
            </a:r>
            <a:r>
              <a:rPr kumimoji="1" lang="en-US" altLang="zh-Hans" dirty="0"/>
              <a:t>-loader</a:t>
            </a:r>
            <a:r>
              <a:rPr kumimoji="1" lang="zh-Hans" altLang="en-US" dirty="0"/>
              <a:t>负责将我们的内容转化成小写</a:t>
            </a:r>
            <a:endParaRPr kumimoji="1" lang="en-US" altLang="zh-Hans" dirty="0"/>
          </a:p>
          <a:p>
            <a:pPr marL="514350" indent="-514350">
              <a:buAutoNum type="arabicPeriod"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4940E2-5868-7045-A92A-D697793BF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29" y="3463466"/>
            <a:ext cx="4368800" cy="18161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A29C7F9-8DE7-CB47-8C16-83F8F24C5AF3}"/>
              </a:ext>
            </a:extLst>
          </p:cNvPr>
          <p:cNvSpPr txBox="1"/>
          <p:nvPr/>
        </p:nvSpPr>
        <p:spPr>
          <a:xfrm>
            <a:off x="5921114" y="4646951"/>
            <a:ext cx="338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dirty="0">
                <a:solidFill>
                  <a:schemeClr val="bg1">
                    <a:lumMod val="65000"/>
                  </a:schemeClr>
                </a:solidFill>
              </a:rPr>
              <a:t>注意，这里内容部分是大写的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883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66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Hans" altLang="en-US" dirty="0"/>
              <a:t>多个</a:t>
            </a:r>
            <a:r>
              <a:rPr lang="en-US" altLang="zh-Hans" dirty="0"/>
              <a:t>loader</a:t>
            </a:r>
            <a:r>
              <a:rPr lang="zh-Hans" altLang="en-US" dirty="0"/>
              <a:t>配置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Hans" altLang="en-US" dirty="0"/>
              <a:t>上一章节我们有讲过通过</a:t>
            </a:r>
            <a:r>
              <a:rPr kumimoji="1" lang="en-US" altLang="zh-Hans" dirty="0" err="1"/>
              <a:t>this.callback</a:t>
            </a:r>
            <a:r>
              <a:rPr kumimoji="1" lang="zh-Hans" altLang="en-US" dirty="0"/>
              <a:t>将一个</a:t>
            </a:r>
            <a:r>
              <a:rPr kumimoji="1" lang="en-US" altLang="zh-Hans" dirty="0"/>
              <a:t>loader</a:t>
            </a:r>
            <a:r>
              <a:rPr kumimoji="1" lang="zh-Hans" altLang="en-US" dirty="0"/>
              <a:t>处理后的内容传递向下一个</a:t>
            </a:r>
            <a:r>
              <a:rPr kumimoji="1" lang="en-US" altLang="zh-Hans" dirty="0"/>
              <a:t>loader</a:t>
            </a:r>
            <a:r>
              <a:rPr kumimoji="1" lang="zh-Hans" altLang="en-US" dirty="0"/>
              <a:t>。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en-US" altLang="zh-CN" dirty="0"/>
              <a:t>Attention: </a:t>
            </a:r>
          </a:p>
          <a:p>
            <a:pPr marL="0" indent="0">
              <a:buNone/>
            </a:pPr>
            <a:r>
              <a:rPr kumimoji="1" lang="en-US" altLang="zh-CN" dirty="0"/>
              <a:t>loader</a:t>
            </a:r>
            <a:r>
              <a:rPr kumimoji="1" lang="zh-Hans" altLang="en-US" dirty="0"/>
              <a:t>的加载顺序是从下至上的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en-US" altLang="zh-CN" dirty="0" err="1"/>
              <a:t>jsonp</a:t>
            </a:r>
            <a:r>
              <a:rPr kumimoji="1" lang="en-US" altLang="zh-CN" dirty="0"/>
              <a:t>-loader</a:t>
            </a:r>
            <a:r>
              <a:rPr kumimoji="1" lang="zh-Hans" altLang="en-US" dirty="0"/>
              <a:t>先执行，然后是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en-US" altLang="zh-CN" dirty="0" err="1"/>
              <a:t>lowcase</a:t>
            </a:r>
            <a:r>
              <a:rPr kumimoji="1" lang="en-US" altLang="zh-CN" dirty="0"/>
              <a:t>-loader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8094A2-07A9-EB48-9B4A-A6DD5C3D8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048" y="3097318"/>
            <a:ext cx="48006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89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66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Hans" altLang="en-US" dirty="0"/>
              <a:t>多个</a:t>
            </a:r>
            <a:r>
              <a:rPr lang="en-US" altLang="zh-Hans" dirty="0"/>
              <a:t>loader</a:t>
            </a:r>
            <a:r>
              <a:rPr lang="zh-Hans" altLang="en-US" dirty="0"/>
              <a:t>配置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jsonp</a:t>
            </a:r>
            <a:r>
              <a:rPr kumimoji="1" lang="en-US" altLang="zh-CN" dirty="0"/>
              <a:t>-loader</a:t>
            </a:r>
            <a:r>
              <a:rPr kumimoji="1" lang="zh-Hans" altLang="en-US" dirty="0"/>
              <a:t>里面，我们通过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en-US" altLang="zh-CN" dirty="0" err="1"/>
              <a:t>this.callback</a:t>
            </a:r>
            <a:r>
              <a:rPr kumimoji="1" lang="en-US" altLang="zh-CN" dirty="0"/>
              <a:t> </a:t>
            </a:r>
            <a:r>
              <a:rPr kumimoji="1" lang="zh-Hans" altLang="en-US" dirty="0"/>
              <a:t>将内容传递到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en-US" altLang="zh-Hans" dirty="0" err="1"/>
              <a:t>lowcase</a:t>
            </a:r>
            <a:r>
              <a:rPr kumimoji="1" lang="en-US" altLang="zh-Hans" dirty="0"/>
              <a:t>-loader</a:t>
            </a:r>
            <a:r>
              <a:rPr kumimoji="1" lang="zh-Hans" altLang="en-US" dirty="0"/>
              <a:t>里面</a:t>
            </a:r>
            <a:endParaRPr kumimoji="1" lang="en-US" altLang="zh-Hans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5E4516-4692-0D49-8C80-3992239EA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01294"/>
            <a:ext cx="45593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4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66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Hans" altLang="en-US" dirty="0"/>
              <a:t>多个</a:t>
            </a:r>
            <a:r>
              <a:rPr lang="en-US" altLang="zh-Hans" dirty="0"/>
              <a:t>loader</a:t>
            </a:r>
            <a:r>
              <a:rPr lang="zh-Hans" altLang="en-US" dirty="0"/>
              <a:t>配置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lowcase-loader.js</a:t>
            </a:r>
            <a:r>
              <a:rPr kumimoji="1" lang="zh-Hans" altLang="en-US" dirty="0"/>
              <a:t>如下， 这里的</a:t>
            </a:r>
            <a:r>
              <a:rPr kumimoji="1" lang="en-US" altLang="zh-Hans" dirty="0"/>
              <a:t>source</a:t>
            </a:r>
            <a:r>
              <a:rPr kumimoji="1" lang="zh-Hans" altLang="en-US" dirty="0"/>
              <a:t>就是上面</a:t>
            </a:r>
            <a:r>
              <a:rPr kumimoji="1" lang="en-US" altLang="zh-Hans" dirty="0" err="1"/>
              <a:t>json</a:t>
            </a:r>
            <a:r>
              <a:rPr kumimoji="1" lang="en-US" altLang="zh-Hans" dirty="0"/>
              <a:t>-loader</a:t>
            </a:r>
            <a:r>
              <a:rPr kumimoji="1" lang="zh-Hans" altLang="en-US" dirty="0"/>
              <a:t>传递处理后的</a:t>
            </a:r>
            <a:r>
              <a:rPr kumimoji="1" lang="en-US" altLang="zh-Hans" dirty="0"/>
              <a:t>value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6CFCA1-1303-8047-8CE9-17216071E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63466"/>
            <a:ext cx="4927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38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66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loaders</a:t>
            </a:r>
            <a:r>
              <a:rPr lang="zh-Hans" altLang="en-US" dirty="0"/>
              <a:t>缓存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从提高执行效率上，如何处理利用</a:t>
            </a:r>
            <a:r>
              <a:rPr lang="zh-CN" altLang="en-US" b="1" dirty="0"/>
              <a:t>缓存</a:t>
            </a:r>
            <a:r>
              <a:rPr lang="zh-CN" altLang="en-US" dirty="0"/>
              <a:t>是极其重要的。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Webpack</a:t>
            </a:r>
            <a:r>
              <a:rPr lang="en-US" altLang="zh-CN" dirty="0"/>
              <a:t> Loader </a:t>
            </a:r>
            <a:r>
              <a:rPr lang="zh-CN" altLang="en-US" dirty="0"/>
              <a:t>同样可以利用缓存来提高效率，并且只需在一个可缓存的 </a:t>
            </a:r>
            <a:r>
              <a:rPr lang="en-US" altLang="zh-CN" dirty="0"/>
              <a:t>Loader </a:t>
            </a:r>
            <a:r>
              <a:rPr lang="zh-CN" altLang="en-US" dirty="0"/>
              <a:t>上加一句 </a:t>
            </a:r>
            <a:r>
              <a:rPr lang="en-US" altLang="zh-CN" dirty="0" err="1"/>
              <a:t>this.cacheable</a:t>
            </a:r>
            <a:r>
              <a:rPr lang="en-US" altLang="zh-CN" dirty="0"/>
              <a:t>(); </a:t>
            </a:r>
            <a:r>
              <a:rPr lang="zh-CN" altLang="en-US" dirty="0"/>
              <a:t>就是这么简单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8B9D48-EBEF-3149-B11A-D4F7ACD15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02385"/>
            <a:ext cx="41529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74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66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loaders</a:t>
            </a:r>
            <a:r>
              <a:rPr lang="zh-Hans" altLang="en-US" dirty="0"/>
              <a:t>异步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Hans" altLang="en-US" dirty="0"/>
              <a:t>上一章我们提到过</a:t>
            </a:r>
            <a:r>
              <a:rPr kumimoji="1" lang="en-US" altLang="zh-Hans" dirty="0" err="1"/>
              <a:t>webpack</a:t>
            </a:r>
            <a:r>
              <a:rPr kumimoji="1" lang="en-US" altLang="zh-Hans" dirty="0"/>
              <a:t> loader</a:t>
            </a:r>
            <a:r>
              <a:rPr kumimoji="1" lang="zh-Hans" altLang="en-US" dirty="0"/>
              <a:t>的异步调用方式</a:t>
            </a:r>
            <a:endParaRPr kumimoji="1" lang="en-US" altLang="zh-Hans" dirty="0"/>
          </a:p>
          <a:p>
            <a:pPr marL="0" indent="0">
              <a:buNone/>
            </a:pPr>
            <a:endParaRPr kumimoji="1" lang="en-US" altLang="zh-Hans" dirty="0"/>
          </a:p>
          <a:p>
            <a:pPr marL="0" indent="0">
              <a:buNone/>
            </a:pPr>
            <a:r>
              <a:rPr kumimoji="1" lang="zh-Hans" altLang="en-US" dirty="0"/>
              <a:t>这里简单说下使用场景：</a:t>
            </a:r>
            <a:endParaRPr kumimoji="1" lang="en-US" altLang="zh-Hans" dirty="0"/>
          </a:p>
          <a:p>
            <a:pPr marL="0" indent="0">
              <a:buNone/>
            </a:pPr>
            <a:r>
              <a:rPr lang="zh-CN" altLang="en-US" dirty="0"/>
              <a:t>例如你需要通过网络请求才能得出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结果，如果采用同步的方式网络请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求就会阻塞整个构建，导致构建非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常缓慢。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D6F5CB-94EA-FC49-810B-96AB3B1D4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290" y="3150502"/>
            <a:ext cx="4857510" cy="170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33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66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loaders</a:t>
            </a:r>
            <a:r>
              <a:rPr lang="zh-Hans" altLang="en-US" dirty="0"/>
              <a:t>依赖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如果一个 </a:t>
            </a:r>
            <a:r>
              <a:rPr lang="en-US" altLang="zh-CN" dirty="0"/>
              <a:t>loader </a:t>
            </a:r>
            <a:r>
              <a:rPr lang="zh-CN" altLang="en-US" dirty="0"/>
              <a:t>使用外部资源（例如，从文件系统读取），</a:t>
            </a:r>
            <a:r>
              <a:rPr lang="zh-CN" altLang="en-US" b="1" dirty="0"/>
              <a:t>必须</a:t>
            </a:r>
            <a:r>
              <a:rPr lang="zh-CN" altLang="en-US" dirty="0"/>
              <a:t>声明它。这些信息用于使缓存 </a:t>
            </a:r>
            <a:r>
              <a:rPr lang="en-US" altLang="zh-CN" dirty="0"/>
              <a:t>loaders </a:t>
            </a:r>
            <a:r>
              <a:rPr lang="zh-CN" altLang="en-US" dirty="0"/>
              <a:t>无效，以及在观察模式</a:t>
            </a:r>
            <a:r>
              <a:rPr lang="en-US" altLang="zh-CN" dirty="0"/>
              <a:t>(watch mode)</a:t>
            </a:r>
            <a:r>
              <a:rPr lang="zh-CN" altLang="en-US" dirty="0"/>
              <a:t>下重编译。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684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66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loaders</a:t>
            </a:r>
            <a:r>
              <a:rPr lang="zh-Hans" altLang="en-US" dirty="0"/>
              <a:t>依赖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Hans" altLang="en-US" dirty="0"/>
              <a:t>示例：假如我们未添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zh-Hans" altLang="en-US" dirty="0"/>
              <a:t>加依赖，并使用</a:t>
            </a:r>
            <a:r>
              <a:rPr kumimoji="1" lang="en-US" altLang="zh-Hans" dirty="0"/>
              <a:t>watch</a:t>
            </a:r>
          </a:p>
          <a:p>
            <a:pPr marL="0" indent="0">
              <a:buNone/>
            </a:pPr>
            <a:r>
              <a:rPr kumimoji="1" lang="zh-Hans" altLang="en-US" dirty="0"/>
              <a:t>模式监听自动化</a:t>
            </a:r>
            <a:r>
              <a:rPr kumimoji="1" lang="en-US" altLang="zh-Hans" dirty="0" err="1"/>
              <a:t>webpack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F47F49-BFDD-FA4C-AA57-96582AB22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63466"/>
            <a:ext cx="3810000" cy="88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3DA401-D40A-D843-A922-3912CCC2D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95318"/>
            <a:ext cx="3327400" cy="965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B7C93E-D990-B14F-A568-E24E02B13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50" y="2020882"/>
            <a:ext cx="6565900" cy="28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30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66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5109ABE7-BD97-4E42-8320-7C85CBC3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ea"/>
              </a:rPr>
              <a:t>第</a:t>
            </a:r>
            <a:r>
              <a:rPr lang="zh-Hans" altLang="en-US" dirty="0">
                <a:latin typeface="+mj-ea"/>
              </a:rPr>
              <a:t>五</a:t>
            </a:r>
            <a:r>
              <a:rPr lang="zh-CN" altLang="en-US" dirty="0">
                <a:latin typeface="+mj-ea"/>
              </a:rPr>
              <a:t>章 </a:t>
            </a:r>
            <a:r>
              <a:rPr lang="en-US" altLang="zh-Hans" dirty="0" err="1">
                <a:latin typeface="+mj-ea"/>
              </a:rPr>
              <a:t>webpack</a:t>
            </a:r>
            <a:r>
              <a:rPr lang="en-US" altLang="zh-Hans" dirty="0">
                <a:latin typeface="+mj-ea"/>
              </a:rPr>
              <a:t> loader</a:t>
            </a:r>
            <a:r>
              <a:rPr lang="zh-Hans" altLang="en-US" dirty="0">
                <a:latin typeface="+mj-ea"/>
              </a:rPr>
              <a:t>进阶</a:t>
            </a:r>
            <a:endParaRPr lang="zh-CN" altLang="en-US" sz="4800" dirty="0">
              <a:latin typeface="+mj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0C0ABB5-0E64-D944-89DB-FD06395AC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Hans" altLang="en-US" dirty="0">
                <a:ea typeface="SimHei" panose="02010609060101010101" pitchFamily="49" charset="-122"/>
              </a:rPr>
              <a:t>深入分析</a:t>
            </a:r>
            <a:r>
              <a:rPr lang="en-US" altLang="zh-Hans" dirty="0" err="1">
                <a:ea typeface="SimHei" panose="02010609060101010101" pitchFamily="49" charset="-122"/>
              </a:rPr>
              <a:t>webpack</a:t>
            </a:r>
            <a:r>
              <a:rPr lang="en-US" altLang="zh-Hans" dirty="0">
                <a:ea typeface="SimHei" panose="02010609060101010101" pitchFamily="49" charset="-122"/>
              </a:rPr>
              <a:t> loader</a:t>
            </a:r>
            <a:r>
              <a:rPr lang="zh-Hans" altLang="en-US" dirty="0">
                <a:ea typeface="SimHei" panose="02010609060101010101" pitchFamily="49" charset="-122"/>
              </a:rPr>
              <a:t>模块原理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916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loaders</a:t>
            </a:r>
            <a:r>
              <a:rPr lang="zh-Hans" altLang="en-US" dirty="0"/>
              <a:t>依赖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Hans" altLang="en-US" dirty="0"/>
              <a:t>我们的调用文件</a:t>
            </a:r>
            <a:r>
              <a:rPr kumimoji="1" lang="en-US" altLang="zh-Hans" dirty="0" err="1"/>
              <a:t>index.js</a:t>
            </a:r>
            <a:r>
              <a:rPr kumimoji="1" lang="zh-Hans" altLang="en-US" dirty="0"/>
              <a:t>如下：</a:t>
            </a:r>
            <a:endParaRPr kumimoji="1" lang="en-US" altLang="zh-Hans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Hans" altLang="en-US" dirty="0"/>
              <a:t>执行结果：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420BE9-BF22-BE4A-A7C0-929682BEF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30" y="2378346"/>
            <a:ext cx="6172200" cy="965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C0A42C-774F-FB46-8AB6-2FDA9310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30" y="3896267"/>
            <a:ext cx="4978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20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loaders</a:t>
            </a:r>
            <a:r>
              <a:rPr lang="zh-Hans" altLang="en-US" dirty="0"/>
              <a:t>依赖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Hans" altLang="en-US" dirty="0"/>
              <a:t>现在我们更新</a:t>
            </a:r>
            <a:r>
              <a:rPr kumimoji="1" lang="en-US" altLang="zh-Hans" dirty="0" err="1"/>
              <a:t>file.txt</a:t>
            </a:r>
            <a:r>
              <a:rPr kumimoji="1" lang="en-US" altLang="zh-Hans" dirty="0"/>
              <a:t>. 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Hans" altLang="en-US" dirty="0"/>
              <a:t>执行结果：</a:t>
            </a:r>
            <a:endParaRPr kumimoji="1" lang="en-US" altLang="zh-Hans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Hans" altLang="en-US" dirty="0"/>
              <a:t>思考：因为开启了缓存模式，而我们</a:t>
            </a:r>
            <a:r>
              <a:rPr kumimoji="1" lang="en-US" altLang="zh-Hans" dirty="0" err="1"/>
              <a:t>loader.js</a:t>
            </a:r>
            <a:r>
              <a:rPr kumimoji="1" lang="zh-Hans" altLang="en-US" dirty="0"/>
              <a:t>引用的</a:t>
            </a:r>
            <a:r>
              <a:rPr kumimoji="1" lang="en-US" altLang="zh-Hans" dirty="0" err="1"/>
              <a:t>file.txt</a:t>
            </a:r>
            <a:r>
              <a:rPr kumimoji="1" lang="zh-Hans" altLang="en-US" dirty="0"/>
              <a:t>未监听</a:t>
            </a:r>
            <a:endParaRPr kumimoji="1"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CA58CFA-CB39-494E-A48C-8FC1ED46E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30" y="2368666"/>
            <a:ext cx="5334000" cy="774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0AE12F-C76C-6748-9809-1925CE764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30" y="3761357"/>
            <a:ext cx="4978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83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loaders</a:t>
            </a:r>
            <a:r>
              <a:rPr lang="zh-Hans" altLang="en-US" dirty="0"/>
              <a:t>依赖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Hans" altLang="en-US" dirty="0"/>
              <a:t>解决方案：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zh-Hans" altLang="en-US" dirty="0"/>
              <a:t>使用</a:t>
            </a:r>
            <a:r>
              <a:rPr kumimoji="1" lang="en-US" altLang="zh-Hans" dirty="0" err="1"/>
              <a:t>addDenpendency</a:t>
            </a:r>
            <a:r>
              <a:rPr kumimoji="1" lang="en-US" altLang="zh-Hans" dirty="0"/>
              <a:t>(</a:t>
            </a:r>
            <a:r>
              <a:rPr kumimoji="1" lang="en-US" altLang="zh-Hans" dirty="0" err="1"/>
              <a:t>headerPath</a:t>
            </a:r>
            <a:r>
              <a:rPr kumimoji="1" lang="en-US" altLang="zh-Hans" dirty="0"/>
              <a:t>)</a:t>
            </a:r>
          </a:p>
          <a:p>
            <a:pPr marL="0" indent="0">
              <a:buNone/>
            </a:pPr>
            <a:endParaRPr kumimoji="1" lang="en-US" altLang="zh-Hans" dirty="0"/>
          </a:p>
          <a:p>
            <a:pPr marL="0" indent="0">
              <a:buNone/>
            </a:pPr>
            <a:r>
              <a:rPr kumimoji="1" lang="zh-Hans" altLang="en-US" dirty="0"/>
              <a:t>输出：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zh-Hans" altLang="en-US" dirty="0"/>
              <a:t>这时我如何修改</a:t>
            </a:r>
            <a:r>
              <a:rPr kumimoji="1" lang="en-US" altLang="zh-Hans" dirty="0" err="1"/>
              <a:t>file.txt</a:t>
            </a:r>
            <a:r>
              <a:rPr kumimoji="1" lang="zh-Hans" altLang="en-US" dirty="0"/>
              <a:t>都会被监听</a:t>
            </a:r>
            <a:endParaRPr kumimoji="1" lang="en-US" altLang="zh-Han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4360BC-5739-7A45-AEAA-2AAE5B335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93" y="1772674"/>
            <a:ext cx="4689579" cy="2936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08636A-C3FF-3E4D-A22F-248C69BAA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598" y="4844519"/>
            <a:ext cx="45593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97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loaders</a:t>
            </a:r>
            <a:r>
              <a:rPr lang="zh-Hans" altLang="en-US" dirty="0"/>
              <a:t>编写规范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20171"/>
          </a:xfrm>
        </p:spPr>
        <p:txBody>
          <a:bodyPr>
            <a:normAutofit fontScale="92500" lnSpcReduction="20000"/>
          </a:bodyPr>
          <a:lstStyle/>
          <a:p>
            <a:r>
              <a:rPr lang="zh-Hans" altLang="en-US" dirty="0"/>
              <a:t>   </a:t>
            </a:r>
            <a:r>
              <a:rPr lang="zh-CN" altLang="en-US" dirty="0"/>
              <a:t>简单易用。 </a:t>
            </a:r>
          </a:p>
          <a:p>
            <a:r>
              <a:rPr lang="zh-Hans" altLang="en-US" dirty="0"/>
              <a:t>   </a:t>
            </a:r>
            <a:r>
              <a:rPr lang="zh-CN" altLang="en-US" dirty="0"/>
              <a:t>使用链式传递。</a:t>
            </a:r>
          </a:p>
          <a:p>
            <a:r>
              <a:rPr lang="zh-Hans" altLang="en-US" dirty="0"/>
              <a:t>   </a:t>
            </a:r>
            <a:r>
              <a:rPr lang="zh-CN" altLang="en-US" dirty="0"/>
              <a:t>模块化的输出。</a:t>
            </a:r>
          </a:p>
          <a:p>
            <a:r>
              <a:rPr lang="zh-Hans" altLang="en-US" dirty="0"/>
              <a:t>   </a:t>
            </a:r>
            <a:r>
              <a:rPr lang="zh-CN" altLang="en-US" dirty="0"/>
              <a:t>确保无状态。</a:t>
            </a:r>
            <a:r>
              <a:rPr lang="en-US" altLang="zh-CN" dirty="0"/>
              <a:t>//</a:t>
            </a:r>
            <a:r>
              <a:rPr lang="zh-CN" altLang="en-US" dirty="0"/>
              <a:t>不相互依赖</a:t>
            </a:r>
          </a:p>
          <a:p>
            <a:r>
              <a:rPr lang="zh-Hans" altLang="en-US" dirty="0"/>
              <a:t>   </a:t>
            </a:r>
            <a:r>
              <a:rPr lang="zh-CN" altLang="en-US" dirty="0"/>
              <a:t>使用 </a:t>
            </a:r>
            <a:r>
              <a:rPr lang="en-US" altLang="zh-CN" dirty="0"/>
              <a:t>loader utilities</a:t>
            </a:r>
            <a:r>
              <a:rPr lang="zh-CN" altLang="en-US" dirty="0"/>
              <a:t>。</a:t>
            </a:r>
          </a:p>
          <a:p>
            <a:r>
              <a:rPr lang="zh-Hans" altLang="en-US" dirty="0"/>
              <a:t>  </a:t>
            </a:r>
            <a:r>
              <a:rPr lang="en-US" altLang="zh-CN" dirty="0"/>
              <a:t> </a:t>
            </a:r>
            <a:r>
              <a:rPr lang="zh-CN" altLang="en-US" dirty="0"/>
              <a:t>记录 </a:t>
            </a:r>
            <a:r>
              <a:rPr lang="en-US" altLang="zh-CN" dirty="0"/>
              <a:t>loader </a:t>
            </a:r>
            <a:r>
              <a:rPr lang="zh-CN" altLang="en-US" dirty="0"/>
              <a:t>的依赖。</a:t>
            </a:r>
          </a:p>
          <a:p>
            <a:r>
              <a:rPr lang="zh-Hans" altLang="en-US" dirty="0"/>
              <a:t>   </a:t>
            </a:r>
            <a:r>
              <a:rPr lang="zh-CN" altLang="en-US" dirty="0"/>
              <a:t>解析模块依赖关系。</a:t>
            </a:r>
          </a:p>
          <a:p>
            <a:r>
              <a:rPr lang="zh-Hans" altLang="en-US" dirty="0"/>
              <a:t>   </a:t>
            </a:r>
            <a:r>
              <a:rPr lang="zh-CN" altLang="en-US" dirty="0"/>
              <a:t>提取通用代码。</a:t>
            </a:r>
          </a:p>
          <a:p>
            <a:r>
              <a:rPr lang="zh-Hans" altLang="en-US" dirty="0"/>
              <a:t>   </a:t>
            </a:r>
            <a:r>
              <a:rPr lang="zh-CN" altLang="en-US" dirty="0"/>
              <a:t>避免绝对路径。</a:t>
            </a:r>
            <a:endParaRPr lang="en-US" altLang="zh-Hans" dirty="0"/>
          </a:p>
          <a:p>
            <a:r>
              <a:rPr lang="zh-Hans" altLang="en-US" dirty="0"/>
              <a:t>  </a:t>
            </a:r>
            <a:r>
              <a:rPr lang="zh-CN" altLang="en-US" dirty="0"/>
              <a:t>使用 </a:t>
            </a:r>
            <a:r>
              <a:rPr lang="en-US" altLang="zh-CN" dirty="0"/>
              <a:t>peer dependencies</a:t>
            </a:r>
            <a:r>
              <a:rPr lang="zh-CN" altLang="en-US" dirty="0"/>
              <a:t>。</a:t>
            </a:r>
            <a:r>
              <a:rPr lang="en-US" altLang="zh-CN" dirty="0"/>
              <a:t>(</a:t>
            </a:r>
            <a:r>
              <a:rPr lang="en-US" altLang="zh-CN" dirty="0" err="1"/>
              <a:t>peerDependency</a:t>
            </a:r>
            <a:r>
              <a:rPr lang="zh-CN" altLang="en-US" dirty="0"/>
              <a:t>就是来避免类似的核心依赖库被重复下载的问题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5416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5109ABE7-BD97-4E42-8320-7C85CBC3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Webpack</a:t>
            </a:r>
            <a:r>
              <a:rPr lang="en-US" altLang="zh-CN" dirty="0"/>
              <a:t>-loader</a:t>
            </a:r>
            <a:r>
              <a:rPr lang="zh-Hans" altLang="en-US" dirty="0"/>
              <a:t>之</a:t>
            </a:r>
            <a:r>
              <a:rPr lang="en-US" altLang="zh-Hans" dirty="0"/>
              <a:t>loader-utilities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5205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Hans" altLang="en-US" dirty="0"/>
              <a:t>什么是</a:t>
            </a:r>
            <a:r>
              <a:rPr lang="en-US" altLang="zh-Hans" dirty="0"/>
              <a:t>loader-utilities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20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ans" dirty="0"/>
              <a:t>loader-utilities</a:t>
            </a:r>
            <a:r>
              <a:rPr lang="zh-CN" altLang="en-US" dirty="0"/>
              <a:t>顾</a:t>
            </a:r>
            <a:r>
              <a:rPr lang="zh-Hans" altLang="en-US" dirty="0"/>
              <a:t>名思义是</a:t>
            </a:r>
            <a:r>
              <a:rPr lang="en-US" altLang="zh-Hans" dirty="0"/>
              <a:t>loader</a:t>
            </a:r>
            <a:r>
              <a:rPr lang="zh-Hans" altLang="en-US" dirty="0"/>
              <a:t>的工具库；</a:t>
            </a:r>
            <a:endParaRPr lang="en-US" altLang="zh-Han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Hans" dirty="0"/>
              <a:t>loader-</a:t>
            </a:r>
            <a:r>
              <a:rPr lang="en-US" altLang="zh-Hans" dirty="0" err="1"/>
              <a:t>utils</a:t>
            </a:r>
            <a:r>
              <a:rPr lang="en-US" altLang="zh-Hans" dirty="0"/>
              <a:t> </a:t>
            </a:r>
            <a:r>
              <a:rPr lang="zh-Hans" altLang="en-US" dirty="0"/>
              <a:t>和 </a:t>
            </a:r>
            <a:r>
              <a:rPr lang="en-US" altLang="zh-Hans" dirty="0"/>
              <a:t>schema-</a:t>
            </a:r>
            <a:r>
              <a:rPr lang="en-US" altLang="zh-Hans" dirty="0" err="1"/>
              <a:t>utils</a:t>
            </a:r>
            <a:r>
              <a:rPr lang="zh-Hans" altLang="en-US" dirty="0"/>
              <a:t>是作为</a:t>
            </a:r>
            <a:r>
              <a:rPr lang="en-US" altLang="zh-Hans" dirty="0"/>
              <a:t>loader</a:t>
            </a:r>
            <a:r>
              <a:rPr lang="zh-Hans" altLang="en-US" dirty="0"/>
              <a:t>工具库的常用的两个包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3663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Hans" dirty="0"/>
              <a:t>loader-</a:t>
            </a:r>
            <a:r>
              <a:rPr lang="en-US" altLang="zh-Hans" dirty="0" err="1"/>
              <a:t>utils</a:t>
            </a:r>
            <a:r>
              <a:rPr lang="en-US" altLang="zh-Hans" dirty="0"/>
              <a:t> &amp; schema-</a:t>
            </a:r>
            <a:r>
              <a:rPr lang="en-US" altLang="zh-Hans" dirty="0" err="1"/>
              <a:t>utils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20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Hans" altLang="en-US" dirty="0"/>
              <a:t>所谓</a:t>
            </a:r>
            <a:r>
              <a:rPr lang="en-US" altLang="zh-CN" dirty="0"/>
              <a:t>loader-</a:t>
            </a:r>
            <a:r>
              <a:rPr lang="en-US" altLang="zh-CN" dirty="0" err="1"/>
              <a:t>utils</a:t>
            </a:r>
            <a:r>
              <a:rPr lang="en-US" altLang="zh-CN" dirty="0"/>
              <a:t>: </a:t>
            </a:r>
          </a:p>
          <a:p>
            <a:pPr marL="0" indent="0">
              <a:buNone/>
            </a:pPr>
            <a:r>
              <a:rPr lang="zh-Hans" altLang="en-US" dirty="0"/>
              <a:t>简单介绍：</a:t>
            </a:r>
            <a:r>
              <a:rPr lang="en-US" altLang="zh-CN" dirty="0" err="1"/>
              <a:t>utils</a:t>
            </a:r>
            <a:r>
              <a:rPr lang="en-US" altLang="zh-CN" dirty="0"/>
              <a:t> for </a:t>
            </a:r>
            <a:r>
              <a:rPr lang="en-US" altLang="zh-CN" dirty="0" err="1"/>
              <a:t>webpack</a:t>
            </a:r>
            <a:r>
              <a:rPr lang="en-US" altLang="zh-CN" dirty="0"/>
              <a:t> loaders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Hans" altLang="en-US" dirty="0"/>
              <a:t>我们常用到的</a:t>
            </a:r>
            <a:r>
              <a:rPr lang="en-US" altLang="zh-Hans" dirty="0"/>
              <a:t>API</a:t>
            </a:r>
            <a:r>
              <a:rPr lang="zh-Hans" altLang="en-US" dirty="0"/>
              <a:t>“</a:t>
            </a:r>
            <a:endParaRPr lang="en-US" altLang="zh-Hans" dirty="0"/>
          </a:p>
          <a:p>
            <a:pPr marL="0" indent="0">
              <a:buNone/>
            </a:pPr>
            <a:r>
              <a:rPr lang="en-US" altLang="zh-Hans" dirty="0"/>
              <a:t>1.</a:t>
            </a:r>
            <a:r>
              <a:rPr lang="zh-Hans" altLang="en-US" dirty="0"/>
              <a:t> </a:t>
            </a:r>
            <a:r>
              <a:rPr lang="en-US" altLang="zh-Hans" dirty="0" err="1"/>
              <a:t>getOptions</a:t>
            </a:r>
            <a:r>
              <a:rPr lang="en-US" altLang="zh-Hans" dirty="0"/>
              <a:t> </a:t>
            </a:r>
            <a:r>
              <a:rPr lang="zh-Hans" altLang="en-US" dirty="0"/>
              <a:t>获取我们使用</a:t>
            </a:r>
            <a:r>
              <a:rPr lang="en-US" altLang="zh-Hans" dirty="0"/>
              <a:t>loader</a:t>
            </a:r>
            <a:r>
              <a:rPr lang="zh-Hans" altLang="en-US" dirty="0"/>
              <a:t>的对应的</a:t>
            </a:r>
            <a:r>
              <a:rPr lang="en-US" altLang="zh-Hans" dirty="0"/>
              <a:t>options</a:t>
            </a:r>
            <a:r>
              <a:rPr lang="zh-Hans" altLang="en-US" dirty="0"/>
              <a:t>的传参；</a:t>
            </a:r>
            <a:endParaRPr lang="en-US" altLang="zh-Hans" dirty="0"/>
          </a:p>
          <a:p>
            <a:pPr marL="0" indent="0">
              <a:buNone/>
            </a:pPr>
            <a:r>
              <a:rPr lang="en-US" altLang="zh-Hans" dirty="0"/>
              <a:t>//</a:t>
            </a:r>
            <a:r>
              <a:rPr lang="zh-Hans" altLang="en-US" dirty="0"/>
              <a:t> 这里我们在前面部分</a:t>
            </a:r>
            <a:r>
              <a:rPr lang="en-US" altLang="zh-Hans" dirty="0" err="1"/>
              <a:t>jsop</a:t>
            </a:r>
            <a:r>
              <a:rPr lang="en-US" altLang="zh-Hans" dirty="0"/>
              <a:t>-loader</a:t>
            </a:r>
            <a:r>
              <a:rPr lang="zh-Hans" altLang="en-US" dirty="0"/>
              <a:t>中就已经使用来传递</a:t>
            </a:r>
            <a:r>
              <a:rPr lang="en-US" altLang="zh-Hans" dirty="0" err="1"/>
              <a:t>cbname</a:t>
            </a:r>
            <a:r>
              <a:rPr lang="zh-Hans" altLang="en-US" dirty="0"/>
              <a:t>作为解析</a:t>
            </a:r>
            <a:r>
              <a:rPr lang="en-US" altLang="zh-Hans" dirty="0" err="1"/>
              <a:t>jsonp</a:t>
            </a:r>
            <a:r>
              <a:rPr lang="zh-Hans" altLang="en-US" dirty="0"/>
              <a:t>的结构了</a:t>
            </a:r>
            <a:endParaRPr lang="en-US" altLang="zh-Han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Hans" dirty="0"/>
              <a:t>2.</a:t>
            </a:r>
            <a:r>
              <a:rPr lang="zh-CN" altLang="en-US" dirty="0"/>
              <a:t> </a:t>
            </a:r>
            <a:r>
              <a:rPr lang="en-US" altLang="zh-Hans" dirty="0" err="1"/>
              <a:t>parseQuery</a:t>
            </a:r>
            <a:r>
              <a:rPr lang="en-US" altLang="zh-Hans" dirty="0"/>
              <a:t> </a:t>
            </a:r>
            <a:r>
              <a:rPr lang="zh-Hans" altLang="en-US" dirty="0"/>
              <a:t>用来讲</a:t>
            </a:r>
            <a:r>
              <a:rPr lang="en-US" altLang="zh-Hans" dirty="0" err="1"/>
              <a:t>url</a:t>
            </a:r>
            <a:r>
              <a:rPr lang="zh-Hans" altLang="en-US" dirty="0"/>
              <a:t>模式的</a:t>
            </a:r>
            <a:r>
              <a:rPr lang="en-US" altLang="zh-Hans" dirty="0"/>
              <a:t>query</a:t>
            </a:r>
            <a:r>
              <a:rPr lang="zh-Hans" altLang="en-US" dirty="0"/>
              <a:t>各种转换成我们</a:t>
            </a:r>
            <a:r>
              <a:rPr lang="en-US" altLang="zh-Hans" dirty="0" err="1"/>
              <a:t>js</a:t>
            </a:r>
            <a:r>
              <a:rPr lang="zh-Hans" altLang="en-US" dirty="0"/>
              <a:t>熟悉的对象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3099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Hans" dirty="0"/>
              <a:t>loader-</a:t>
            </a:r>
            <a:r>
              <a:rPr lang="en-US" altLang="zh-Hans" dirty="0" err="1"/>
              <a:t>utils</a:t>
            </a:r>
            <a:r>
              <a:rPr lang="en-US" altLang="zh-Hans" dirty="0"/>
              <a:t> &amp; schema-</a:t>
            </a:r>
            <a:r>
              <a:rPr lang="en-US" altLang="zh-Hans" dirty="0" err="1"/>
              <a:t>utils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20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3. </a:t>
            </a:r>
            <a:r>
              <a:rPr lang="en-US" altLang="zh-CN" dirty="0" err="1"/>
              <a:t>stringifyRequest</a:t>
            </a:r>
            <a:r>
              <a:rPr lang="en-US" altLang="zh-CN" dirty="0"/>
              <a:t> </a:t>
            </a:r>
            <a:r>
              <a:rPr lang="zh-Hans" altLang="en-US" dirty="0"/>
              <a:t>用来讲绝对路径变化为相对路径</a:t>
            </a:r>
            <a:endParaRPr lang="en-US" altLang="zh-Han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Hans" dirty="0"/>
              <a:t>4.</a:t>
            </a:r>
            <a:r>
              <a:rPr lang="zh-CN" altLang="en-US" dirty="0"/>
              <a:t> </a:t>
            </a:r>
            <a:r>
              <a:rPr lang="en-US" altLang="zh-Hans" dirty="0" err="1"/>
              <a:t>urlToRequest</a:t>
            </a:r>
            <a:r>
              <a:rPr lang="en-US" altLang="zh-Hans" dirty="0"/>
              <a:t> </a:t>
            </a:r>
            <a:r>
              <a:rPr lang="zh-Hans" altLang="en-US" dirty="0"/>
              <a:t>将一些资源的</a:t>
            </a:r>
            <a:r>
              <a:rPr lang="en-US" altLang="zh-Hans" dirty="0" err="1"/>
              <a:t>url</a:t>
            </a:r>
            <a:r>
              <a:rPr lang="en-US" altLang="zh-Hans" dirty="0"/>
              <a:t> </a:t>
            </a:r>
            <a:r>
              <a:rPr lang="zh-Hans" altLang="en-US" dirty="0"/>
              <a:t>转换成能被</a:t>
            </a:r>
            <a:r>
              <a:rPr lang="en-US" altLang="zh-Hans" dirty="0" err="1"/>
              <a:t>webpack</a:t>
            </a:r>
            <a:r>
              <a:rPr lang="zh-Hans" altLang="en-US" dirty="0"/>
              <a:t>正常使用加载的资源</a:t>
            </a:r>
            <a:endParaRPr lang="en-US" altLang="zh-Han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Hans" dirty="0"/>
              <a:t>5.</a:t>
            </a:r>
            <a:r>
              <a:rPr lang="zh-CN" altLang="en-US" dirty="0"/>
              <a:t> </a:t>
            </a:r>
            <a:r>
              <a:rPr lang="zh-Hans" altLang="en-US" dirty="0"/>
              <a:t>其他 </a:t>
            </a:r>
            <a:r>
              <a:rPr lang="en-US" altLang="zh-Hans" dirty="0"/>
              <a:t>//</a:t>
            </a:r>
            <a:r>
              <a:rPr lang="zh-Hans" altLang="en-US" dirty="0"/>
              <a:t>以上列举了一些常用</a:t>
            </a:r>
            <a:r>
              <a:rPr lang="en-US" altLang="zh-Hans" dirty="0" err="1"/>
              <a:t>api</a:t>
            </a:r>
            <a:r>
              <a:rPr lang="zh-Hans" altLang="en-US" dirty="0"/>
              <a:t>，相关</a:t>
            </a:r>
            <a:r>
              <a:rPr lang="en-US" altLang="zh-Hans" dirty="0"/>
              <a:t>loader-</a:t>
            </a:r>
            <a:r>
              <a:rPr lang="en-US" altLang="zh-Hans" dirty="0" err="1"/>
              <a:t>utils</a:t>
            </a:r>
            <a:r>
              <a:rPr lang="zh-Hans" altLang="en-US" dirty="0"/>
              <a:t>的库详见</a:t>
            </a:r>
            <a:r>
              <a:rPr lang="en-US" altLang="zh-Hans" dirty="0" err="1"/>
              <a:t>github</a:t>
            </a:r>
            <a:r>
              <a:rPr lang="zh-Hans" altLang="en-US"/>
              <a:t>即可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8843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en-US" dirty="0"/>
              <a:t>安装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4. </a:t>
            </a:r>
            <a:r>
              <a:rPr lang="ja-JP" altLang="en-US"/>
              <a:t>使用</a:t>
            </a:r>
            <a:r>
              <a:rPr lang="zh-CN" altLang="en-US" dirty="0"/>
              <a:t> </a:t>
            </a:r>
            <a:r>
              <a:rPr lang="en-US" altLang="zh-CN" dirty="0" err="1"/>
              <a:t>npx</a:t>
            </a:r>
            <a:r>
              <a:rPr lang="en-US" altLang="zh-CN" dirty="0"/>
              <a:t> webpack --version </a:t>
            </a:r>
            <a:r>
              <a:rPr lang="ja-JP" altLang="en-US"/>
              <a:t>查看版本</a:t>
            </a:r>
            <a:endParaRPr lang="en-US" altLang="ja-JP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5. </a:t>
            </a:r>
            <a:r>
              <a:rPr lang="ja-JP" altLang="en-US"/>
              <a:t>使用</a:t>
            </a:r>
            <a:r>
              <a:rPr lang="en-US" altLang="ja-JP" dirty="0"/>
              <a:t> </a:t>
            </a:r>
            <a:r>
              <a:rPr lang="en-US" altLang="ja-JP" dirty="0" err="1"/>
              <a:t>npx</a:t>
            </a:r>
            <a:r>
              <a:rPr lang="en-US" altLang="ja-JP" dirty="0"/>
              <a:t> webpack --help </a:t>
            </a:r>
            <a:r>
              <a:rPr lang="ja-JP" altLang="en-US"/>
              <a:t>查看</a:t>
            </a:r>
            <a:r>
              <a:rPr lang="en-US" altLang="ja-JP" dirty="0"/>
              <a:t> webpack-cli </a:t>
            </a:r>
            <a:r>
              <a:rPr lang="ja-JP" altLang="en-US"/>
              <a:t>用法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305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en-US" dirty="0"/>
              <a:t>初步使用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26409"/>
            <a:ext cx="3247417" cy="54292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目录结构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518142B-3DE4-A44A-B678-EB0449854AF9}"/>
              </a:ext>
            </a:extLst>
          </p:cNvPr>
          <p:cNvSpPr txBox="1">
            <a:spLocks/>
          </p:cNvSpPr>
          <p:nvPr/>
        </p:nvSpPr>
        <p:spPr>
          <a:xfrm>
            <a:off x="4453646" y="3226409"/>
            <a:ext cx="3247417" cy="542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ja-JP" altLang="en-US"/>
              <a:t>代码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89246-0945-E74A-B3A4-D047907B0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398" y="3769331"/>
            <a:ext cx="3681111" cy="2150761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0CFDD4B-90FA-A943-9861-7C48D401256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267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ja-JP" altLang="en-US">
                <a:solidFill>
                  <a:srgbClr val="2B3A42"/>
                </a:solidFill>
              </a:rPr>
              <a:t>创建目录结构及文件</a:t>
            </a:r>
            <a:endParaRPr lang="en-US" altLang="ja-JP" dirty="0">
              <a:solidFill>
                <a:srgbClr val="2B3A42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 err="1">
                <a:solidFill>
                  <a:srgbClr val="2B3A42"/>
                </a:solidFill>
              </a:rPr>
              <a:t>Index.html</a:t>
            </a:r>
            <a:r>
              <a:rPr lang="en-US" altLang="zh-CN" dirty="0">
                <a:solidFill>
                  <a:srgbClr val="2B3A42"/>
                </a:solidFill>
              </a:rPr>
              <a:t>  </a:t>
            </a:r>
            <a:r>
              <a:rPr lang="en-US" altLang="zh-CN" dirty="0" err="1">
                <a:solidFill>
                  <a:srgbClr val="2B3A42"/>
                </a:solidFill>
              </a:rPr>
              <a:t>src</a:t>
            </a:r>
            <a:r>
              <a:rPr lang="en-US" altLang="zh-CN" dirty="0">
                <a:solidFill>
                  <a:srgbClr val="2B3A42"/>
                </a:solidFill>
              </a:rPr>
              <a:t>/</a:t>
            </a:r>
            <a:r>
              <a:rPr lang="en-US" altLang="zh-CN" dirty="0" err="1">
                <a:solidFill>
                  <a:srgbClr val="2B3A42"/>
                </a:solidFill>
              </a:rPr>
              <a:t>hello.js</a:t>
            </a:r>
            <a:r>
              <a:rPr lang="en-US" altLang="zh-CN" dirty="0">
                <a:solidFill>
                  <a:srgbClr val="2B3A42"/>
                </a:solidFill>
              </a:rPr>
              <a:t>  </a:t>
            </a:r>
            <a:r>
              <a:rPr lang="en-US" altLang="zh-CN" dirty="0" err="1">
                <a:solidFill>
                  <a:srgbClr val="2B3A42"/>
                </a:solidFill>
              </a:rPr>
              <a:t>src</a:t>
            </a:r>
            <a:r>
              <a:rPr lang="en-US" altLang="zh-CN" dirty="0">
                <a:solidFill>
                  <a:srgbClr val="2B3A42"/>
                </a:solidFill>
              </a:rPr>
              <a:t>/</a:t>
            </a:r>
            <a:r>
              <a:rPr lang="en-US" altLang="zh-CN" dirty="0" err="1">
                <a:solidFill>
                  <a:srgbClr val="2B3A42"/>
                </a:solidFill>
              </a:rPr>
              <a:t>index.js</a:t>
            </a:r>
            <a:endParaRPr lang="en-US" altLang="zh-CN" dirty="0">
              <a:solidFill>
                <a:srgbClr val="2B3A4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EC4B12-1B2D-4D4D-8E72-4335C7578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45" y="3769330"/>
            <a:ext cx="3009673" cy="1833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09E881-5F9B-FD43-A4FA-075AC6ABF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261" y="3769330"/>
            <a:ext cx="35941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5109ABE7-BD97-4E42-8320-7C85CBC3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Webpack</a:t>
            </a:r>
            <a:r>
              <a:rPr lang="en-US" altLang="zh-CN" dirty="0"/>
              <a:t>-loader</a:t>
            </a:r>
            <a:r>
              <a:rPr lang="zh-Hans" altLang="en-US" dirty="0"/>
              <a:t>编写之初尝试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83271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en-US" dirty="0"/>
              <a:t>初步使用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                                                    2. </a:t>
            </a:r>
            <a:r>
              <a:rPr lang="ja-JP" altLang="en-US"/>
              <a:t>使用</a:t>
            </a:r>
            <a:r>
              <a:rPr lang="zh-CN" altLang="en-US" dirty="0"/>
              <a:t> </a:t>
            </a:r>
            <a:r>
              <a:rPr lang="en-US" altLang="zh-CN" dirty="0" err="1"/>
              <a:t>npm</a:t>
            </a:r>
            <a:r>
              <a:rPr lang="en-US" altLang="zh-CN" dirty="0"/>
              <a:t> run build </a:t>
            </a:r>
            <a:r>
              <a:rPr lang="ja-JP" altLang="en-US"/>
              <a:t>打包</a:t>
            </a:r>
            <a:endParaRPr lang="en-US" altLang="ja-JP" dirty="0"/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ja-JP" dirty="0"/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ja-JP" dirty="0"/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ja-JP" dirty="0"/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3. </a:t>
            </a:r>
            <a:r>
              <a:rPr lang="ja-JP" altLang="en-US"/>
              <a:t>运行</a:t>
            </a:r>
            <a:r>
              <a:rPr lang="zh-CN" altLang="en-US" dirty="0"/>
              <a:t> </a:t>
            </a:r>
            <a:r>
              <a:rPr lang="en-US" altLang="zh-CN" dirty="0" err="1"/>
              <a:t>index.html</a:t>
            </a:r>
            <a:endParaRPr lang="en-US" altLang="ja-JP" dirty="0"/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9A9B6-29B0-B247-9D04-98059FACB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09" y="2350294"/>
            <a:ext cx="4313988" cy="1725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8F95F3-7305-AD45-AF4C-59AB354BF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15" y="3855379"/>
            <a:ext cx="4465401" cy="2586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693E1-A30D-0D45-AB27-9B0FC33A3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015" y="2348842"/>
            <a:ext cx="2374900" cy="137160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5894A97-BDDC-AF4C-8A53-60150D68F8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999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ja-JP" altLang="en-US">
                <a:solidFill>
                  <a:srgbClr val="2B3A42"/>
                </a:solidFill>
              </a:rPr>
              <a:t>使用</a:t>
            </a:r>
            <a:r>
              <a:rPr lang="zh-CN" altLang="en-US" dirty="0">
                <a:solidFill>
                  <a:srgbClr val="2B3A42"/>
                </a:solidFill>
              </a:rPr>
              <a:t> </a:t>
            </a:r>
            <a:r>
              <a:rPr lang="en-US" altLang="zh-CN" dirty="0" err="1">
                <a:solidFill>
                  <a:srgbClr val="2B3A42"/>
                </a:solidFill>
              </a:rPr>
              <a:t>npx</a:t>
            </a:r>
            <a:r>
              <a:rPr lang="en-US" altLang="zh-CN" dirty="0">
                <a:solidFill>
                  <a:srgbClr val="2B3A42"/>
                </a:solidFill>
              </a:rPr>
              <a:t> webpack </a:t>
            </a:r>
            <a:r>
              <a:rPr lang="ja-JP" altLang="en-US">
                <a:solidFill>
                  <a:srgbClr val="2B3A42"/>
                </a:solidFill>
              </a:rPr>
              <a:t>打包</a:t>
            </a:r>
            <a:endParaRPr lang="en-US" altLang="ja-JP" dirty="0">
              <a:solidFill>
                <a:srgbClr val="2B3A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46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webpack </a:t>
            </a:r>
            <a:r>
              <a:rPr lang="zh-CN" altLang="en-US" dirty="0"/>
              <a:t>能做什么</a:t>
            </a:r>
          </a:p>
        </p:txBody>
      </p:sp>
    </p:spTree>
    <p:extLst>
      <p:ext uri="{BB962C8B-B14F-4D97-AF65-F5344CB8AC3E}">
        <p14:creationId xmlns:p14="http://schemas.microsoft.com/office/powerpoint/2010/main" val="3946643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41754"/>
            <a:ext cx="10515600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CN" altLang="en-US" dirty="0"/>
              <a:t>模块规范</a:t>
            </a: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AMD</a:t>
            </a:r>
            <a:r>
              <a:rPr lang="zh-CN" altLang="en-US" dirty="0"/>
              <a:t>   </a:t>
            </a:r>
            <a:r>
              <a:rPr lang="en-US" altLang="zh-CN" dirty="0"/>
              <a:t>CMD</a:t>
            </a:r>
            <a:r>
              <a:rPr lang="zh-CN" altLang="en-US" dirty="0"/>
              <a:t>   </a:t>
            </a:r>
            <a:r>
              <a:rPr lang="en-US" altLang="zh-CN" dirty="0" err="1"/>
              <a:t>CommonJS</a:t>
            </a:r>
            <a:r>
              <a:rPr lang="zh-CN" altLang="en-US" dirty="0"/>
              <a:t>    </a:t>
            </a:r>
            <a:r>
              <a:rPr lang="en-US" altLang="zh-CN" dirty="0"/>
              <a:t>ESM</a:t>
            </a:r>
            <a:r>
              <a:rPr lang="zh-CN" altLang="en-US" dirty="0"/>
              <a:t>   </a:t>
            </a:r>
            <a:r>
              <a:rPr lang="en-US" altLang="zh-CN" dirty="0"/>
              <a:t>UMD</a:t>
            </a:r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zh-CN" alt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56E4DEA-3CB0-0B4D-B372-84A597E9F07A}"/>
              </a:ext>
            </a:extLst>
          </p:cNvPr>
          <p:cNvSpPr/>
          <p:nvPr/>
        </p:nvSpPr>
        <p:spPr>
          <a:xfrm rot="5400000">
            <a:off x="5582478" y="431480"/>
            <a:ext cx="954157" cy="58773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9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F44B-D7DB-604E-9B64-F10918C4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05D2E-6A82-CF4B-966C-0CE83ED05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zh-CN" dirty="0"/>
              <a:t>ESM </a:t>
            </a:r>
            <a:r>
              <a:rPr lang="zh-CN" altLang="en-US" dirty="0"/>
              <a:t>在浏览器端的兼容性不好</a:t>
            </a:r>
            <a:endParaRPr lang="en-US" altLang="zh-CN" dirty="0"/>
          </a:p>
          <a:p>
            <a:pPr marL="0" indent="0" algn="ctr">
              <a:buNone/>
            </a:pPr>
            <a:r>
              <a:rPr lang="zh-CN" altLang="en-US" dirty="0"/>
              <a:t>实现一个公共库需要兼容多种模块规范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7690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F44B-D7DB-604E-9B64-F10918C4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05D2E-6A82-CF4B-966C-0CE83ED05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ja-JP" dirty="0"/>
              <a:t>webpack</a:t>
            </a:r>
            <a:r>
              <a:rPr lang="zh-CN" altLang="en-US" dirty="0"/>
              <a:t> </a:t>
            </a:r>
            <a:endParaRPr lang="en-US" altLang="ja-JP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ja-JP" altLang="en-US"/>
              <a:t>统一解决各种</a:t>
            </a:r>
            <a:r>
              <a:rPr lang="zh-CN" altLang="en-US" dirty="0"/>
              <a:t>模块</a:t>
            </a:r>
            <a:r>
              <a:rPr lang="ja-JP" altLang="en-US"/>
              <a:t>规范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29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webpack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支持多种模块规范的模块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ES6 Modules </a:t>
            </a:r>
          </a:p>
          <a:p>
            <a:r>
              <a:rPr lang="en-US" altLang="zh-CN" dirty="0" err="1"/>
              <a:t>CommonJS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AMD</a:t>
            </a:r>
            <a:endParaRPr lang="en-US" altLang="ja-JP" dirty="0"/>
          </a:p>
          <a:p>
            <a:r>
              <a:rPr lang="en-US" altLang="zh-CN" dirty="0" err="1"/>
              <a:t>css</a:t>
            </a:r>
            <a:r>
              <a:rPr lang="en-US" altLang="zh-CN" dirty="0"/>
              <a:t>/sass/less </a:t>
            </a:r>
            <a:r>
              <a:rPr lang="ja-JP" altLang="en-US"/>
              <a:t>文件中的 </a:t>
            </a:r>
            <a:r>
              <a:rPr lang="en-US" altLang="ja-JP" dirty="0"/>
              <a:t>@</a:t>
            </a:r>
            <a:r>
              <a:rPr lang="en-US" altLang="zh-CN" dirty="0"/>
              <a:t>import </a:t>
            </a:r>
            <a:endParaRPr lang="en-US" altLang="ja-JP" dirty="0"/>
          </a:p>
          <a:p>
            <a:endParaRPr lang="en-US" altLang="zh-CN" dirty="0"/>
          </a:p>
          <a:p>
            <a:pPr marL="0" indent="0">
              <a:buNone/>
            </a:pPr>
            <a:r>
              <a:rPr lang="ja-JP" altLang="en-US"/>
              <a:t>同时打包的</a:t>
            </a:r>
            <a:r>
              <a:rPr lang="zh-CN" altLang="en-US" dirty="0"/>
              <a:t> </a:t>
            </a:r>
            <a:r>
              <a:rPr lang="en-US" altLang="zh-CN" i="1" dirty="0"/>
              <a:t>bundle</a:t>
            </a:r>
            <a:r>
              <a:rPr lang="zh-CN" altLang="en-US" i="1" dirty="0"/>
              <a:t> </a:t>
            </a:r>
            <a:r>
              <a:rPr lang="ja-JP" altLang="en-US"/>
              <a:t>也能输出为多种规范的模块</a:t>
            </a:r>
            <a:r>
              <a:rPr lang="zh-CN" altLang="en-US" dirty="0"/>
              <a:t>（</a:t>
            </a:r>
            <a:r>
              <a:rPr lang="en-US" altLang="zh-CN" dirty="0" err="1"/>
              <a:t>libraryTarget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873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设计理念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ja-JP" altLang="en-US"/>
              <a:t>万物皆模块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ja-JP" altLang="en-US"/>
              <a:t>构建所有依赖模块</a:t>
            </a:r>
            <a:r>
              <a:rPr lang="zh-CN" altLang="en-US" dirty="0"/>
              <a:t>，</a:t>
            </a:r>
            <a:r>
              <a:rPr lang="ja-JP" altLang="en-US"/>
              <a:t>打包生成一个或多个</a:t>
            </a:r>
            <a:r>
              <a:rPr lang="en-US" altLang="ja-JP" dirty="0"/>
              <a:t> </a:t>
            </a:r>
            <a:r>
              <a:rPr lang="en-US" altLang="ja-JP" i="1" dirty="0"/>
              <a:t>bundle</a:t>
            </a:r>
            <a:r>
              <a:rPr lang="zh-CN" altLang="en-US" dirty="0"/>
              <a:t>，</a:t>
            </a:r>
            <a:r>
              <a:rPr lang="ja-JP" altLang="en-US"/>
              <a:t>按需加载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64CB8-3995-C345-A0DC-BA519815D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269" y="2983052"/>
            <a:ext cx="8111812" cy="354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2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设计理念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万物皆模块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23A251-9720-5C40-B790-4CF5E9F60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02" y="2412373"/>
            <a:ext cx="4191000" cy="45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2D919A-D866-2C40-80EF-42B09013AE63}"/>
              </a:ext>
            </a:extLst>
          </p:cNvPr>
          <p:cNvSpPr txBox="1"/>
          <p:nvPr/>
        </p:nvSpPr>
        <p:spPr>
          <a:xfrm>
            <a:off x="838200" y="245557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B3A42"/>
                </a:solidFill>
              </a:rPr>
              <a:t>JS </a:t>
            </a:r>
            <a:r>
              <a:rPr lang="zh-CN" altLang="en-US" dirty="0">
                <a:solidFill>
                  <a:srgbClr val="2B3A42"/>
                </a:solidFill>
              </a:rPr>
              <a:t>模块</a:t>
            </a:r>
            <a:endParaRPr lang="en-US" dirty="0">
              <a:solidFill>
                <a:srgbClr val="2B3A4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2085C0-5354-F943-B6CA-66C01FC2D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178" y="3187559"/>
            <a:ext cx="4190400" cy="456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CD1E79-B271-074A-A5D9-BB2AA2ED62D0}"/>
              </a:ext>
            </a:extLst>
          </p:cNvPr>
          <p:cNvSpPr txBox="1"/>
          <p:nvPr/>
        </p:nvSpPr>
        <p:spPr>
          <a:xfrm>
            <a:off x="838200" y="32252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B3A42"/>
                </a:solidFill>
              </a:rPr>
              <a:t>CSS </a:t>
            </a:r>
            <a:r>
              <a:rPr lang="zh-CN" altLang="en-US" dirty="0">
                <a:solidFill>
                  <a:srgbClr val="2B3A42"/>
                </a:solidFill>
              </a:rPr>
              <a:t>模块</a:t>
            </a:r>
            <a:endParaRPr lang="en-US" dirty="0">
              <a:solidFill>
                <a:srgbClr val="2B3A4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BD0A85-9C77-E64C-9FEC-136C8454E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178" y="3936067"/>
            <a:ext cx="4180038" cy="4475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9CFEDC-4C9C-EB4B-AF6C-A3E621850D78}"/>
              </a:ext>
            </a:extLst>
          </p:cNvPr>
          <p:cNvSpPr txBox="1"/>
          <p:nvPr/>
        </p:nvSpPr>
        <p:spPr>
          <a:xfrm>
            <a:off x="838200" y="3975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B3A42"/>
                </a:solidFill>
              </a:rPr>
              <a:t>图片模块</a:t>
            </a:r>
            <a:endParaRPr lang="en-US" dirty="0">
              <a:solidFill>
                <a:srgbClr val="2B3A4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959787-0343-1646-9C71-9E39C0A0E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502" y="4754040"/>
            <a:ext cx="4169076" cy="10689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BF2A0F-A3CD-4646-9842-DD4C30CF6FAC}"/>
              </a:ext>
            </a:extLst>
          </p:cNvPr>
          <p:cNvSpPr txBox="1"/>
          <p:nvPr/>
        </p:nvSpPr>
        <p:spPr>
          <a:xfrm>
            <a:off x="849162" y="46842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B3A42"/>
                </a:solidFill>
              </a:rPr>
              <a:t>字体模块</a:t>
            </a:r>
            <a:endParaRPr lang="en-US" dirty="0">
              <a:solidFill>
                <a:srgbClr val="2B3A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5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设计理念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按需加载</a:t>
            </a:r>
            <a:r>
              <a:rPr lang="zh-CN" altLang="en-US" dirty="0"/>
              <a:t> </a:t>
            </a:r>
            <a:r>
              <a:rPr lang="en-US" altLang="zh-CN" dirty="0"/>
              <a:t>import() / </a:t>
            </a:r>
            <a:r>
              <a:rPr lang="en-US" altLang="zh-CN" dirty="0" err="1"/>
              <a:t>require.ensure</a:t>
            </a:r>
            <a:r>
              <a:rPr lang="en-US" altLang="zh-CN" dirty="0"/>
              <a:t>()</a:t>
            </a:r>
            <a:endParaRPr lang="en-US" altLang="ja-JP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8462EB3-8DB6-704D-BA6F-B21174FF4ED0}"/>
              </a:ext>
            </a:extLst>
          </p:cNvPr>
          <p:cNvSpPr txBox="1">
            <a:spLocks/>
          </p:cNvSpPr>
          <p:nvPr/>
        </p:nvSpPr>
        <p:spPr>
          <a:xfrm>
            <a:off x="838199" y="1846350"/>
            <a:ext cx="6153615" cy="4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altLang="ja-JP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8BF10-3395-9848-BCFF-167D7E95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0179"/>
            <a:ext cx="4953513" cy="1729798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E6D2223-1013-224A-82F9-9686FF6A9DCD}"/>
              </a:ext>
            </a:extLst>
          </p:cNvPr>
          <p:cNvSpPr/>
          <p:nvPr/>
        </p:nvSpPr>
        <p:spPr>
          <a:xfrm>
            <a:off x="1039907" y="2920339"/>
            <a:ext cx="2223246" cy="22411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18495C-EF48-7344-8091-518C99AB4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265400"/>
            <a:ext cx="4953514" cy="195922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8075F3-515D-B240-9884-06F989BBB0FA}"/>
              </a:ext>
            </a:extLst>
          </p:cNvPr>
          <p:cNvSpPr/>
          <p:nvPr/>
        </p:nvSpPr>
        <p:spPr>
          <a:xfrm>
            <a:off x="1039907" y="5396753"/>
            <a:ext cx="3245222" cy="18825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2FB76B-DEB8-E943-ABDA-2EAB981CC9A4}"/>
              </a:ext>
            </a:extLst>
          </p:cNvPr>
          <p:cNvCxnSpPr/>
          <p:nvPr/>
        </p:nvCxnSpPr>
        <p:spPr>
          <a:xfrm flipH="1">
            <a:off x="3576918" y="2662518"/>
            <a:ext cx="3101788" cy="36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5BA853-4B1A-B740-AD44-8EE678170D6F}"/>
              </a:ext>
            </a:extLst>
          </p:cNvPr>
          <p:cNvSpPr txBox="1"/>
          <p:nvPr/>
        </p:nvSpPr>
        <p:spPr>
          <a:xfrm>
            <a:off x="6739136" y="249584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B3A42"/>
                </a:solidFill>
              </a:rPr>
              <a:t>拆分 </a:t>
            </a:r>
            <a:r>
              <a:rPr lang="en-US" altLang="zh-CN" dirty="0" err="1">
                <a:solidFill>
                  <a:srgbClr val="2B3A42"/>
                </a:solidFill>
              </a:rPr>
              <a:t>lodash</a:t>
            </a:r>
            <a:endParaRPr lang="en-US" dirty="0">
              <a:solidFill>
                <a:srgbClr val="2B3A42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786553-A7BA-D445-8F8F-9F626BBC61AC}"/>
              </a:ext>
            </a:extLst>
          </p:cNvPr>
          <p:cNvCxnSpPr/>
          <p:nvPr/>
        </p:nvCxnSpPr>
        <p:spPr>
          <a:xfrm flipH="1">
            <a:off x="4554071" y="5047129"/>
            <a:ext cx="2572870" cy="44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589A79-9DD4-1646-BF1D-189AE4FECB3E}"/>
              </a:ext>
            </a:extLst>
          </p:cNvPr>
          <p:cNvSpPr txBox="1"/>
          <p:nvPr/>
        </p:nvSpPr>
        <p:spPr>
          <a:xfrm>
            <a:off x="7196953" y="4862463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B3A42"/>
                </a:solidFill>
              </a:rPr>
              <a:t>生成新的 </a:t>
            </a:r>
            <a:r>
              <a:rPr lang="en-US" altLang="zh-CN" dirty="0">
                <a:solidFill>
                  <a:srgbClr val="2B3A42"/>
                </a:solidFill>
              </a:rPr>
              <a:t>bundle</a:t>
            </a:r>
            <a:endParaRPr lang="en-US" dirty="0">
              <a:solidFill>
                <a:srgbClr val="2B3A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40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5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webpack</a:t>
            </a:r>
            <a:r>
              <a:rPr lang="zh-CN" altLang="en-US" dirty="0"/>
              <a:t> 的更多功能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模块化</a:t>
            </a:r>
            <a:r>
              <a:rPr lang="zh-CN" altLang="en-US" dirty="0"/>
              <a:t>，</a:t>
            </a:r>
            <a:r>
              <a:rPr lang="ja-JP" altLang="en-US"/>
              <a:t>支持多种规范</a:t>
            </a:r>
            <a:endParaRPr lang="en-US" altLang="ja-JP" dirty="0"/>
          </a:p>
          <a:p>
            <a:r>
              <a:rPr lang="ja-JP" altLang="en-US"/>
              <a:t>代码拆分</a:t>
            </a:r>
            <a:r>
              <a:rPr lang="zh-CN" altLang="en-US" dirty="0"/>
              <a:t>（</a:t>
            </a:r>
            <a:r>
              <a:rPr lang="en-US" altLang="zh-CN" dirty="0"/>
              <a:t> Code Splitting </a:t>
            </a:r>
            <a:r>
              <a:rPr lang="zh-CN" altLang="en-US" dirty="0"/>
              <a:t>）</a:t>
            </a:r>
            <a:r>
              <a:rPr lang="ja-JP" altLang="en-US"/>
              <a:t>和按需加载</a:t>
            </a:r>
            <a:endParaRPr lang="en-US" altLang="ja-JP" dirty="0"/>
          </a:p>
          <a:p>
            <a:r>
              <a:rPr lang="ja-JP" altLang="en-US"/>
              <a:t>丰富的开发工具</a:t>
            </a:r>
            <a:r>
              <a:rPr lang="zh-CN" altLang="en-US" dirty="0"/>
              <a:t>（</a:t>
            </a:r>
            <a:r>
              <a:rPr lang="en-US" altLang="zh-CN" dirty="0"/>
              <a:t>HMR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 err="1"/>
              <a:t>SourceMap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 err="1"/>
              <a:t>devServer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ja-JP" altLang="en-US"/>
              <a:t>构建中的各种编译时优化</a:t>
            </a:r>
            <a:r>
              <a:rPr lang="en-US" altLang="ja-JP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 Tree Shaking / Optimization 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Loaders</a:t>
            </a:r>
            <a:r>
              <a:rPr lang="zh-CN" altLang="en-US" dirty="0"/>
              <a:t> </a:t>
            </a:r>
            <a:r>
              <a:rPr lang="ja-JP" altLang="en-US"/>
              <a:t>加载各种各样的资源</a:t>
            </a:r>
            <a:endParaRPr lang="en-US" altLang="ja-JP" dirty="0"/>
          </a:p>
          <a:p>
            <a:r>
              <a:rPr lang="en-US" altLang="zh-CN" dirty="0"/>
              <a:t>Plugins </a:t>
            </a:r>
            <a:r>
              <a:rPr lang="ja-JP" altLang="en-US"/>
              <a:t>高度定制打包过程</a:t>
            </a:r>
            <a:endParaRPr lang="en-US" altLang="ja-JP" dirty="0"/>
          </a:p>
          <a:p>
            <a:endParaRPr lang="en-US" altLang="zh-CN" dirty="0"/>
          </a:p>
          <a:p>
            <a:pPr marL="0" indent="0">
              <a:buNone/>
            </a:pPr>
            <a:r>
              <a:rPr lang="ja-JP" altLang="en-US" sz="3200"/>
              <a:t>各功能在接下来的章节中会一一讲解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47573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 err="1"/>
              <a:t>Jsonp</a:t>
            </a:r>
            <a:r>
              <a:rPr kumimoji="1" lang="en-US" altLang="zh-CN" dirty="0"/>
              <a:t>-loader</a:t>
            </a:r>
            <a:r>
              <a:rPr kumimoji="1" lang="zh-Hans" altLang="en-US" dirty="0"/>
              <a:t>简版</a:t>
            </a:r>
            <a:endParaRPr kumimoji="1"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.</a:t>
            </a:r>
            <a:r>
              <a:rPr kumimoji="1" lang="en-US" altLang="zh-CN" dirty="0" err="1"/>
              <a:t>jsonp</a:t>
            </a:r>
            <a:r>
              <a:rPr kumimoji="1" lang="zh-Hans" altLang="en-US" dirty="0"/>
              <a:t>文件是我们假设的存放</a:t>
            </a:r>
            <a:r>
              <a:rPr kumimoji="1" lang="en-US" altLang="zh-Hans" dirty="0" err="1"/>
              <a:t>jsonp</a:t>
            </a:r>
            <a:r>
              <a:rPr kumimoji="1" lang="zh-Hans" altLang="en-US" dirty="0"/>
              <a:t>请求包体的格式文件。</a:t>
            </a:r>
            <a:endParaRPr kumimoji="1" lang="en-US" altLang="zh-Hans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006CF5-6815-B547-B9A0-F96989374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2559050"/>
            <a:ext cx="4572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549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webpack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zh-CN" altLang="en-US" sz="3200" dirty="0"/>
              <a:t>除了前面提到的强大功能，还有什么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32963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DF3C-0D81-684E-A0F1-F9747D37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多种实用工具</a:t>
            </a:r>
            <a:r>
              <a:rPr lang="zh-CN" altLang="en-US" dirty="0"/>
              <a:t> </a:t>
            </a:r>
            <a:r>
              <a:rPr lang="en-US" altLang="zh-CN" dirty="0"/>
              <a:t>—</a:t>
            </a:r>
            <a:r>
              <a:rPr lang="zh-CN" altLang="en-US" dirty="0"/>
              <a:t> </a:t>
            </a:r>
            <a:r>
              <a:rPr lang="en-US" dirty="0"/>
              <a:t>webpack visualizer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FB49786-8C8F-9D46-A4DE-EABFE29AC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5453" y="1825625"/>
            <a:ext cx="4775409" cy="4351338"/>
          </a:xfrm>
          <a:prstGeom prst="rect">
            <a:avLst/>
          </a:prstGeom>
        </p:spPr>
      </p:pic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7B5ADD64-42EB-5747-A928-A4C1E58F02C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i="1" dirty="0">
                <a:solidFill>
                  <a:srgbClr val="2B3A42"/>
                </a:solidFill>
              </a:rPr>
              <a:t>bundle</a:t>
            </a:r>
            <a:r>
              <a:rPr lang="en-US" altLang="zh-CN" dirty="0">
                <a:solidFill>
                  <a:srgbClr val="2B3A42"/>
                </a:solidFill>
              </a:rPr>
              <a:t> </a:t>
            </a:r>
            <a:r>
              <a:rPr lang="ja-JP" altLang="en-US">
                <a:solidFill>
                  <a:srgbClr val="2B3A42"/>
                </a:solidFill>
              </a:rPr>
              <a:t>可视化预览</a:t>
            </a:r>
            <a:endParaRPr lang="en-US" altLang="ja-JP" dirty="0">
              <a:solidFill>
                <a:srgbClr val="2B3A42"/>
              </a:solidFill>
            </a:endParaRPr>
          </a:p>
          <a:p>
            <a:pPr marL="0" indent="0">
              <a:buNone/>
            </a:pPr>
            <a:r>
              <a:rPr lang="ja-JP" altLang="en-US">
                <a:solidFill>
                  <a:srgbClr val="2B3A42"/>
                </a:solidFill>
              </a:rPr>
              <a:t>例子</a:t>
            </a:r>
            <a:r>
              <a:rPr lang="zh-CN" altLang="en-US" dirty="0">
                <a:solidFill>
                  <a:srgbClr val="2B3A42"/>
                </a:solidFill>
              </a:rPr>
              <a:t>：</a:t>
            </a:r>
            <a:r>
              <a:rPr lang="en-US" altLang="zh-CN" dirty="0">
                <a:hlinkClick r:id="rId3"/>
              </a:rPr>
              <a:t>Visualizer Demo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208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DF3C-0D81-684E-A0F1-F9747D37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多种实用工具</a:t>
            </a:r>
            <a:r>
              <a:rPr lang="zh-CN" altLang="en-US" dirty="0"/>
              <a:t> </a:t>
            </a:r>
            <a:r>
              <a:rPr lang="en-US" altLang="zh-CN" dirty="0"/>
              <a:t>—</a:t>
            </a:r>
            <a:r>
              <a:rPr lang="zh-CN" altLang="en-US" dirty="0"/>
              <a:t> </a:t>
            </a:r>
            <a:r>
              <a:rPr lang="en-US" dirty="0"/>
              <a:t>webpack </a:t>
            </a:r>
            <a:r>
              <a:rPr lang="en-US" dirty="0" err="1"/>
              <a:t>analyse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D03EF26-255E-3842-98B1-B14E33A3E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4006" y="1825625"/>
            <a:ext cx="6763681" cy="41246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0359E1-F4C4-4141-B729-334BC1D12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69" y="2928730"/>
            <a:ext cx="3331236" cy="3248232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DA5A214-630B-C34A-ACD6-2DD1E31A384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>
                <a:solidFill>
                  <a:srgbClr val="2B3A42"/>
                </a:solidFill>
              </a:rPr>
              <a:t>更全面分析</a:t>
            </a:r>
            <a:r>
              <a:rPr lang="zh-CN" altLang="en-US" dirty="0">
                <a:solidFill>
                  <a:srgbClr val="2B3A42"/>
                </a:solidFill>
              </a:rPr>
              <a:t> </a:t>
            </a:r>
            <a:r>
              <a:rPr lang="en-US" altLang="zh-CN" i="1" dirty="0">
                <a:solidFill>
                  <a:srgbClr val="2B3A42"/>
                </a:solidFill>
              </a:rPr>
              <a:t>bundle</a:t>
            </a:r>
            <a:r>
              <a:rPr lang="en-US" altLang="zh-CN" dirty="0">
                <a:solidFill>
                  <a:srgbClr val="2B3A42"/>
                </a:solidFill>
              </a:rPr>
              <a:t> </a:t>
            </a:r>
          </a:p>
          <a:p>
            <a:pPr marL="0" indent="0">
              <a:buNone/>
            </a:pPr>
            <a:r>
              <a:rPr lang="ja-JP" altLang="en-US">
                <a:solidFill>
                  <a:srgbClr val="2B3A42"/>
                </a:solidFill>
              </a:rPr>
              <a:t>例子</a:t>
            </a:r>
            <a:r>
              <a:rPr lang="zh-CN" altLang="en-US" dirty="0">
                <a:solidFill>
                  <a:srgbClr val="2B3A42"/>
                </a:solidFill>
              </a:rPr>
              <a:t>：</a:t>
            </a:r>
            <a:r>
              <a:rPr lang="en-US" altLang="ja-JP" dirty="0">
                <a:hlinkClick r:id="rId4"/>
              </a:rPr>
              <a:t>webpack analyse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6442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DF3C-0D81-684E-A0F1-F9747D37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更好的开发体验</a:t>
            </a:r>
            <a:r>
              <a:rPr lang="zh-CN" altLang="en-US" dirty="0"/>
              <a:t> </a:t>
            </a:r>
            <a:r>
              <a:rPr lang="en-US"/>
              <a:t>webpack dashboard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5F80D07-4E31-494B-A104-A0E6A7B4D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0639" y="1974610"/>
            <a:ext cx="5877771" cy="34252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E15A37-EEE2-0444-82C0-0C63090AD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08" y="1974609"/>
            <a:ext cx="4535089" cy="342529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6D014726-CF50-D440-ADBE-7FCB94258715}"/>
              </a:ext>
            </a:extLst>
          </p:cNvPr>
          <p:cNvSpPr/>
          <p:nvPr/>
        </p:nvSpPr>
        <p:spPr>
          <a:xfrm>
            <a:off x="5327956" y="3323969"/>
            <a:ext cx="593124" cy="49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1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zh-CN" altLang="en-US" sz="3200" dirty="0"/>
              <a:t>在 </a:t>
            </a:r>
            <a:r>
              <a:rPr lang="en-US" altLang="zh-CN" sz="3200" dirty="0"/>
              <a:t>webpack</a:t>
            </a:r>
            <a:r>
              <a:rPr lang="zh-CN" altLang="en-US" sz="3200" dirty="0"/>
              <a:t> 出现之前</a:t>
            </a:r>
            <a:endParaRPr lang="en-US" altLang="zh-CN" sz="3200" dirty="0"/>
          </a:p>
          <a:p>
            <a:pPr marL="0" indent="0" algn="ctr">
              <a:buNone/>
            </a:pPr>
            <a:r>
              <a:rPr lang="zh-CN" altLang="en-US" sz="3200" dirty="0"/>
              <a:t>前端构建工具是怎么样的呢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19040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webpack</a:t>
            </a:r>
            <a:r>
              <a:rPr lang="zh-CN" altLang="en-US" dirty="0"/>
              <a:t> 出现之前的前端构建工具</a:t>
            </a:r>
          </a:p>
        </p:txBody>
      </p:sp>
    </p:spTree>
    <p:extLst>
      <p:ext uri="{BB962C8B-B14F-4D97-AF65-F5344CB8AC3E}">
        <p14:creationId xmlns:p14="http://schemas.microsoft.com/office/powerpoint/2010/main" val="2351727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Sea.js / </a:t>
            </a:r>
            <a:r>
              <a:rPr lang="en-US" altLang="zh-CN" dirty="0" err="1"/>
              <a:t>RequireJS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webpack</a:t>
            </a:r>
            <a:r>
              <a:rPr lang="zh-CN" altLang="en-US" dirty="0"/>
              <a:t>：构建时模块化</a:t>
            </a:r>
          </a:p>
          <a:p>
            <a:pPr marL="0" indent="0">
              <a:buNone/>
            </a:pPr>
            <a:r>
              <a:rPr lang="en-US" altLang="zh-CN" dirty="0"/>
              <a:t>Sea.js / </a:t>
            </a:r>
            <a:r>
              <a:rPr lang="en-US" altLang="zh-CN" dirty="0" err="1"/>
              <a:t>RequireJS</a:t>
            </a:r>
            <a:r>
              <a:rPr lang="zh-CN" altLang="en-US" dirty="0"/>
              <a:t>：运行时模块化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ja-JP" altLang="en-US"/>
              <a:t>依赖额外打包工具</a:t>
            </a:r>
            <a:r>
              <a:rPr lang="zh-CN" altLang="en-US" dirty="0"/>
              <a:t> </a:t>
            </a:r>
            <a:r>
              <a:rPr lang="en-US" altLang="zh-CN" dirty="0" err="1"/>
              <a:t>Sea.js</a:t>
            </a:r>
            <a:r>
              <a:rPr lang="en-US" altLang="zh-CN" dirty="0"/>
              <a:t> </a:t>
            </a:r>
            <a:r>
              <a:rPr lang="en-US" altLang="zh-CN" dirty="0" err="1"/>
              <a:t>spm</a:t>
            </a:r>
            <a:r>
              <a:rPr lang="en-US" altLang="zh-CN" dirty="0"/>
              <a:t> / </a:t>
            </a:r>
            <a:r>
              <a:rPr lang="en-US" altLang="zh-CN" dirty="0" err="1"/>
              <a:t>RequireJS</a:t>
            </a:r>
            <a:r>
              <a:rPr lang="en-US" altLang="zh-CN" dirty="0"/>
              <a:t> </a:t>
            </a:r>
            <a:r>
              <a:rPr lang="en-US" altLang="zh-CN" dirty="0" err="1"/>
              <a:t>r.js</a:t>
            </a:r>
            <a:endParaRPr lang="en-US" altLang="zh-CN" dirty="0"/>
          </a:p>
          <a:p>
            <a:r>
              <a:rPr lang="ja-JP" altLang="en-US"/>
              <a:t>浏览器端需要额外引入加载器</a:t>
            </a:r>
            <a:endParaRPr lang="en-US" altLang="ja-JP" dirty="0"/>
          </a:p>
          <a:p>
            <a:r>
              <a:rPr lang="ja-JP" altLang="en-US"/>
              <a:t>不同模块规范兼容性差</a:t>
            </a:r>
            <a:r>
              <a:rPr lang="zh-CN" altLang="en-US" dirty="0"/>
              <a:t>（</a:t>
            </a:r>
            <a:r>
              <a:rPr lang="en-US" altLang="zh-CN" dirty="0"/>
              <a:t>ES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4378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Sea.js / </a:t>
            </a:r>
            <a:r>
              <a:rPr lang="en-US" altLang="zh-CN" dirty="0" err="1"/>
              <a:t>RequireJS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6"/>
            <a:ext cx="8305800" cy="49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运行时模块化</a:t>
            </a:r>
            <a:r>
              <a:rPr lang="zh-CN" altLang="en-US" dirty="0"/>
              <a:t>（引入加载器 </a:t>
            </a:r>
            <a:r>
              <a:rPr lang="en-US" altLang="zh-CN" dirty="0"/>
              <a:t>-&gt; </a:t>
            </a:r>
            <a:r>
              <a:rPr lang="zh-CN" altLang="en-US" dirty="0"/>
              <a:t>配置</a:t>
            </a:r>
            <a:r>
              <a:rPr lang="en-US" altLang="zh-CN" dirty="0"/>
              <a:t> -&gt; </a:t>
            </a:r>
            <a:r>
              <a:rPr lang="zh-CN" altLang="en-US" dirty="0"/>
              <a:t>加载模块）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24CEB-3C0F-DB46-B3B3-61C4F5989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0132"/>
            <a:ext cx="4715107" cy="2849602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B68416-F362-924E-B29B-8C97BC4C5BC1}"/>
              </a:ext>
            </a:extLst>
          </p:cNvPr>
          <p:cNvSpPr txBox="1">
            <a:spLocks/>
          </p:cNvSpPr>
          <p:nvPr/>
        </p:nvSpPr>
        <p:spPr>
          <a:xfrm>
            <a:off x="838200" y="2366304"/>
            <a:ext cx="3443868" cy="4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ja-JP" dirty="0" err="1">
                <a:solidFill>
                  <a:schemeClr val="tx2"/>
                </a:solidFill>
              </a:rPr>
              <a:t>Sea.js</a:t>
            </a:r>
            <a:endParaRPr lang="en-US" altLang="ja-JP" dirty="0">
              <a:solidFill>
                <a:schemeClr val="tx2"/>
              </a:solidFill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626979C-D58A-014D-93EA-2BC38F62A1A8}"/>
              </a:ext>
            </a:extLst>
          </p:cNvPr>
          <p:cNvSpPr txBox="1">
            <a:spLocks/>
          </p:cNvSpPr>
          <p:nvPr/>
        </p:nvSpPr>
        <p:spPr>
          <a:xfrm>
            <a:off x="6320884" y="2366304"/>
            <a:ext cx="3443868" cy="4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err="1">
                <a:solidFill>
                  <a:schemeClr val="tx2"/>
                </a:solidFill>
              </a:rPr>
              <a:t>RequireJS</a:t>
            </a:r>
            <a:endParaRPr lang="en-US" altLang="ja-JP" dirty="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CB3F45-03D1-AF4B-9CFA-2EEEF042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884" y="2860132"/>
            <a:ext cx="4546599" cy="287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Grunt / Gulp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webpack</a:t>
            </a:r>
            <a:r>
              <a:rPr lang="zh-CN" altLang="en-US" dirty="0"/>
              <a:t>：模块打包器（</a:t>
            </a:r>
            <a:r>
              <a:rPr lang="en-US" altLang="zh-CN" dirty="0"/>
              <a:t>module bundler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Grunt / Gulp</a:t>
            </a:r>
            <a:r>
              <a:rPr lang="zh-CN" altLang="en-US" dirty="0"/>
              <a:t>：任务运行器（</a:t>
            </a:r>
            <a:r>
              <a:rPr lang="en-US" altLang="zh-CN" dirty="0"/>
              <a:t>task runner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ja-JP" altLang="en-US"/>
              <a:t>定位不一致</a:t>
            </a:r>
            <a:endParaRPr lang="en-US" altLang="ja-JP" dirty="0"/>
          </a:p>
          <a:p>
            <a:r>
              <a:rPr lang="en-US" altLang="zh-CN" dirty="0"/>
              <a:t>Grunt / Gulp</a:t>
            </a:r>
            <a:r>
              <a:rPr lang="zh-CN" altLang="en-US" dirty="0"/>
              <a:t> </a:t>
            </a:r>
            <a:r>
              <a:rPr lang="ja-JP" altLang="en-US"/>
              <a:t>自动化处理任务</a:t>
            </a:r>
            <a:r>
              <a:rPr lang="zh-CN" altLang="en-US" dirty="0"/>
              <a:t>，</a:t>
            </a:r>
            <a:r>
              <a:rPr lang="ja-JP" altLang="en-US"/>
              <a:t>不是打包工具</a:t>
            </a:r>
            <a:r>
              <a:rPr lang="zh-CN" altLang="en-US" dirty="0"/>
              <a:t>，</a:t>
            </a:r>
            <a:r>
              <a:rPr lang="ja-JP" altLang="en-US"/>
              <a:t>可以加载打包任务实现打包</a:t>
            </a:r>
            <a:endParaRPr lang="en-US" altLang="ja-JP" dirty="0"/>
          </a:p>
          <a:p>
            <a:r>
              <a:rPr lang="en-US" altLang="zh-CN" dirty="0"/>
              <a:t>Grunt / Gulp</a:t>
            </a:r>
            <a:r>
              <a:rPr lang="zh-CN" altLang="en-US" dirty="0"/>
              <a:t> </a:t>
            </a:r>
            <a:r>
              <a:rPr lang="ja-JP" altLang="en-US"/>
              <a:t>可以结合</a:t>
            </a:r>
            <a:r>
              <a:rPr lang="zh-CN" altLang="en-US" dirty="0"/>
              <a:t> </a:t>
            </a:r>
            <a:r>
              <a:rPr lang="en-US" altLang="zh-CN" dirty="0"/>
              <a:t>webpack</a:t>
            </a:r>
            <a:r>
              <a:rPr lang="zh-CN" altLang="en-US" dirty="0"/>
              <a:t> </a:t>
            </a:r>
            <a:r>
              <a:rPr lang="ja-JP" altLang="en-US"/>
              <a:t>使用完成更加复杂的场景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5647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Grunt / Gulp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535658" cy="805033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gulp </a:t>
            </a:r>
            <a:r>
              <a:rPr lang="ja-JP" altLang="en-US"/>
              <a:t>结合</a:t>
            </a:r>
            <a:r>
              <a:rPr lang="en-US" altLang="ja-JP" dirty="0"/>
              <a:t> webpack</a:t>
            </a:r>
            <a:r>
              <a:rPr lang="zh-CN" altLang="en-US" dirty="0"/>
              <a:t> 打包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83860-2F44-A84C-90EB-35BA68787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8173"/>
            <a:ext cx="5126979" cy="368879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CA615EF-3214-8B45-BA4A-61E268D17EF4}"/>
              </a:ext>
            </a:extLst>
          </p:cNvPr>
          <p:cNvSpPr/>
          <p:nvPr/>
        </p:nvSpPr>
        <p:spPr>
          <a:xfrm>
            <a:off x="894472" y="3587262"/>
            <a:ext cx="2144151" cy="379827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82E037-E1F8-3547-881F-95282DDD3046}"/>
              </a:ext>
            </a:extLst>
          </p:cNvPr>
          <p:cNvSpPr/>
          <p:nvPr/>
        </p:nvSpPr>
        <p:spPr>
          <a:xfrm>
            <a:off x="922607" y="5726516"/>
            <a:ext cx="2144151" cy="379827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EDEF92-9E43-A641-9E57-CF6281211049}"/>
              </a:ext>
            </a:extLst>
          </p:cNvPr>
          <p:cNvSpPr/>
          <p:nvPr/>
        </p:nvSpPr>
        <p:spPr>
          <a:xfrm>
            <a:off x="894471" y="4149969"/>
            <a:ext cx="4240238" cy="140676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229C3F-B45E-5047-B07A-FBA863D4CEE7}"/>
              </a:ext>
            </a:extLst>
          </p:cNvPr>
          <p:cNvCxnSpPr/>
          <p:nvPr/>
        </p:nvCxnSpPr>
        <p:spPr>
          <a:xfrm flipH="1">
            <a:off x="3502855" y="3587262"/>
            <a:ext cx="3685736" cy="189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87ABDC-6CA9-DD4E-A0F4-F8FB7F351C08}"/>
              </a:ext>
            </a:extLst>
          </p:cNvPr>
          <p:cNvCxnSpPr/>
          <p:nvPr/>
        </p:nvCxnSpPr>
        <p:spPr>
          <a:xfrm flipH="1">
            <a:off x="5373858" y="4853353"/>
            <a:ext cx="1814733" cy="154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822D48-ED87-204A-9E69-BD6BA7979737}"/>
              </a:ext>
            </a:extLst>
          </p:cNvPr>
          <p:cNvCxnSpPr>
            <a:cxnSpLocks/>
          </p:cNvCxnSpPr>
          <p:nvPr/>
        </p:nvCxnSpPr>
        <p:spPr>
          <a:xfrm flipH="1" flipV="1">
            <a:off x="3277773" y="5916429"/>
            <a:ext cx="3699802" cy="1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0A7C434-5149-D644-AE7F-4A32FCD9B8D5}"/>
              </a:ext>
            </a:extLst>
          </p:cNvPr>
          <p:cNvSpPr txBox="1"/>
          <p:nvPr/>
        </p:nvSpPr>
        <p:spPr>
          <a:xfrm>
            <a:off x="7287065" y="34078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B3A42"/>
                </a:solidFill>
              </a:rPr>
              <a:t>前置任务处理</a:t>
            </a:r>
            <a:endParaRPr lang="en-US" dirty="0">
              <a:solidFill>
                <a:srgbClr val="2B3A4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72371B-F260-524D-AE9D-42B5D2EE065D}"/>
              </a:ext>
            </a:extLst>
          </p:cNvPr>
          <p:cNvSpPr txBox="1"/>
          <p:nvPr/>
        </p:nvSpPr>
        <p:spPr>
          <a:xfrm>
            <a:off x="7188591" y="466213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B3A42"/>
                </a:solidFill>
              </a:rPr>
              <a:t>webpack</a:t>
            </a:r>
            <a:r>
              <a:rPr lang="zh-CN" altLang="en-US" dirty="0">
                <a:solidFill>
                  <a:srgbClr val="2B3A42"/>
                </a:solidFill>
              </a:rPr>
              <a:t> 打包</a:t>
            </a:r>
            <a:endParaRPr lang="en-US" dirty="0">
              <a:solidFill>
                <a:srgbClr val="2B3A4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23EC2B-505D-8E4D-AF5B-12CAF200545E}"/>
              </a:ext>
            </a:extLst>
          </p:cNvPr>
          <p:cNvSpPr txBox="1"/>
          <p:nvPr/>
        </p:nvSpPr>
        <p:spPr>
          <a:xfrm>
            <a:off x="6977575" y="5744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B3A42"/>
                </a:solidFill>
              </a:rPr>
              <a:t>后置任务处理</a:t>
            </a:r>
            <a:endParaRPr lang="en-US" dirty="0">
              <a:solidFill>
                <a:srgbClr val="2B3A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54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 err="1"/>
              <a:t>Jsonp</a:t>
            </a:r>
            <a:r>
              <a:rPr kumimoji="1" lang="en-US" altLang="zh-CN" dirty="0"/>
              <a:t>-loader</a:t>
            </a:r>
            <a:r>
              <a:rPr kumimoji="1" lang="zh-Hans" altLang="en-US" dirty="0"/>
              <a:t>简版</a:t>
            </a:r>
            <a:endParaRPr kumimoji="1"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Hans" altLang="en-US" dirty="0"/>
              <a:t>我们的</a:t>
            </a:r>
            <a:r>
              <a:rPr kumimoji="1" lang="en-US" altLang="zh-Hans" dirty="0" err="1"/>
              <a:t>webpack</a:t>
            </a:r>
            <a:r>
              <a:rPr kumimoji="1" lang="zh-Hans" altLang="en-US" dirty="0"/>
              <a:t>配置如下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6F74B8-F464-754B-824F-435421DED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2610402"/>
            <a:ext cx="4080510" cy="297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18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Browserify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webpack</a:t>
            </a:r>
            <a:r>
              <a:rPr lang="en-US" altLang="zh-CN" dirty="0"/>
              <a:t> ≈ </a:t>
            </a:r>
            <a:r>
              <a:rPr lang="zh-CN" altLang="en-US" dirty="0"/>
              <a:t>增强的 </a:t>
            </a:r>
            <a:r>
              <a:rPr lang="en-US" altLang="zh-CN" dirty="0" err="1"/>
              <a:t>Browserify</a:t>
            </a:r>
            <a:endParaRPr lang="en-US" altLang="zh-CN" dirty="0"/>
          </a:p>
          <a:p>
            <a:pPr marL="0" indent="0">
              <a:buNone/>
            </a:pPr>
            <a:r>
              <a:rPr lang="ja-JP" altLang="en-US">
                <a:hlinkClick r:id="rId2"/>
              </a:rPr>
              <a:t>官方对比</a:t>
            </a:r>
            <a:r>
              <a:rPr lang="zh-CN" altLang="en-US" dirty="0">
                <a:hlinkClick r:id="rId2"/>
              </a:rPr>
              <a:t>：</a:t>
            </a:r>
            <a:r>
              <a:rPr lang="en-US" altLang="zh-CN" dirty="0">
                <a:hlinkClick r:id="rId2"/>
              </a:rPr>
              <a:t>Comparison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06DE18-966F-094D-BD5B-A6B97D27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227102"/>
              </p:ext>
            </p:extLst>
          </p:nvPr>
        </p:nvGraphicFramePr>
        <p:xfrm>
          <a:off x="942502" y="3015504"/>
          <a:ext cx="8127999" cy="248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502">
                  <a:extLst>
                    <a:ext uri="{9D8B030D-6E8A-4147-A177-3AD203B41FA5}">
                      <a16:colId xmlns:a16="http://schemas.microsoft.com/office/drawing/2014/main" val="1865554474"/>
                    </a:ext>
                  </a:extLst>
                </a:gridCol>
                <a:gridCol w="2451370">
                  <a:extLst>
                    <a:ext uri="{9D8B030D-6E8A-4147-A177-3AD203B41FA5}">
                      <a16:colId xmlns:a16="http://schemas.microsoft.com/office/drawing/2014/main" val="3203608713"/>
                    </a:ext>
                  </a:extLst>
                </a:gridCol>
                <a:gridCol w="1940127">
                  <a:extLst>
                    <a:ext uri="{9D8B030D-6E8A-4147-A177-3AD203B41FA5}">
                      <a16:colId xmlns:a16="http://schemas.microsoft.com/office/drawing/2014/main" val="589983723"/>
                    </a:ext>
                  </a:extLst>
                </a:gridCol>
              </a:tblGrid>
              <a:tr h="263655">
                <a:tc>
                  <a:txBody>
                    <a:bodyPr/>
                    <a:lstStyle/>
                    <a:p>
                      <a:r>
                        <a:rPr lang="ja-JP" altLang="en-US"/>
                        <a:t>特性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webpack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browserify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90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ja-JP" altLang="en-US"/>
                        <a:t>按需加载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Chunk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支持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不支持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060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ES6 import/export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webpack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ja-JP" altLang="en-US"/>
                        <a:t>以上支持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不支持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46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AMD require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支持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不支持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008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CommonJS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dirty="0"/>
                        <a:t>require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支持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支持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881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 (guided) </a:t>
                      </a:r>
                      <a:r>
                        <a:rPr lang="ja-JP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中的表达式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require("./templates/" + template)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支持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不支持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187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37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73A4-1176-944A-85AA-93887BE9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</a:t>
            </a:r>
            <a:r>
              <a:rPr lang="zh-CN" altLang="en-US" dirty="0"/>
              <a:t> </a:t>
            </a:r>
            <a:r>
              <a:rPr lang="en-US" altLang="zh-CN" dirty="0"/>
              <a:t>—</a:t>
            </a:r>
            <a:r>
              <a:rPr lang="zh-CN" altLang="en-US" dirty="0"/>
              <a:t> </a:t>
            </a:r>
            <a:r>
              <a:rPr lang="ja-JP" altLang="en-US"/>
              <a:t>各方案热度对比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CAA7A94-298D-FF49-A5D8-7F8B5E41E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904" y="2422268"/>
            <a:ext cx="10519896" cy="3537178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119730F-2F0B-C947-86BD-BFC0840D85F1}"/>
              </a:ext>
            </a:extLst>
          </p:cNvPr>
          <p:cNvSpPr txBox="1">
            <a:spLocks/>
          </p:cNvSpPr>
          <p:nvPr/>
        </p:nvSpPr>
        <p:spPr>
          <a:xfrm>
            <a:off x="838200" y="17759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6797DC1-5E00-C447-B000-5B687D9C19F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596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2B3A42"/>
                </a:solidFill>
              </a:rPr>
              <a:t>webpack / gulp / grunt / </a:t>
            </a:r>
            <a:r>
              <a:rPr lang="en-US" altLang="zh-CN" dirty="0" err="1">
                <a:solidFill>
                  <a:srgbClr val="2B3A42"/>
                </a:solidFill>
              </a:rPr>
              <a:t>browserify</a:t>
            </a:r>
            <a:endParaRPr lang="en-US" altLang="zh-CN" dirty="0">
              <a:solidFill>
                <a:srgbClr val="2B3A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78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 err="1"/>
              <a:t>Jsonp</a:t>
            </a:r>
            <a:r>
              <a:rPr kumimoji="1" lang="en-US" altLang="zh-CN" dirty="0"/>
              <a:t>-loader</a:t>
            </a:r>
            <a:r>
              <a:rPr kumimoji="1" lang="zh-Hans" altLang="en-US" dirty="0"/>
              <a:t>简版</a:t>
            </a:r>
            <a:endParaRPr kumimoji="1"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Hans" dirty="0" err="1"/>
              <a:t>Loader.js</a:t>
            </a:r>
            <a:r>
              <a:rPr kumimoji="1" lang="zh-Hans" altLang="en-US" dirty="0"/>
              <a:t>如图</a:t>
            </a:r>
            <a:endParaRPr kumimoji="1" lang="en-US" altLang="zh-Hans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Hans" dirty="0"/>
              <a:t>source </a:t>
            </a:r>
            <a:r>
              <a:rPr kumimoji="1" lang="zh-Hans" altLang="en-US" dirty="0"/>
              <a:t>作为</a:t>
            </a:r>
            <a:r>
              <a:rPr kumimoji="1" lang="en-US" altLang="zh-Hans" dirty="0"/>
              <a:t>.</a:t>
            </a:r>
            <a:r>
              <a:rPr kumimoji="1" lang="en-US" altLang="zh-Hans" dirty="0" err="1"/>
              <a:t>jsonp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zh-Hans" altLang="en-US" dirty="0"/>
              <a:t>文件的内容，通过拼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zh-Hans" altLang="en-US" dirty="0"/>
              <a:t>接</a:t>
            </a:r>
            <a:r>
              <a:rPr kumimoji="1" lang="en-US" altLang="zh-Hans" dirty="0"/>
              <a:t>return </a:t>
            </a:r>
            <a:r>
              <a:rPr kumimoji="1" lang="zh-Hans" altLang="en-US" dirty="0"/>
              <a:t>形成函数包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zh-Hans" altLang="en-US" dirty="0"/>
              <a:t>然后构建新函数</a:t>
            </a:r>
            <a:r>
              <a:rPr kumimoji="1" lang="en-US" altLang="zh-Hans" dirty="0" err="1"/>
              <a:t>cb</a:t>
            </a:r>
            <a:r>
              <a:rPr kumimoji="1" lang="zh-Hans" altLang="en-US" dirty="0"/>
              <a:t>调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zh-Hans" altLang="en-US" dirty="0"/>
              <a:t>用 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21C8F3-30F6-5844-B5F6-1D97A8D0E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1762919"/>
            <a:ext cx="69850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0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 err="1"/>
              <a:t>Jsonp</a:t>
            </a:r>
            <a:r>
              <a:rPr kumimoji="1" lang="en-US" altLang="zh-CN" dirty="0"/>
              <a:t>-loader</a:t>
            </a:r>
            <a:r>
              <a:rPr kumimoji="1" lang="zh-Hans" altLang="en-US" dirty="0"/>
              <a:t>简版</a:t>
            </a:r>
            <a:endParaRPr kumimoji="1"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Hans" dirty="0" err="1"/>
              <a:t>Index.js</a:t>
            </a:r>
            <a:r>
              <a:rPr kumimoji="1" lang="zh-Hans" altLang="en-US" dirty="0"/>
              <a:t>代码如下：</a:t>
            </a:r>
            <a:endParaRPr kumimoji="1" lang="en-US" altLang="zh-CN" dirty="0"/>
          </a:p>
          <a:p>
            <a:r>
              <a:rPr lang="en-US" altLang="zh-CN" dirty="0"/>
              <a:t>let </a:t>
            </a:r>
            <a:r>
              <a:rPr lang="en-US" altLang="zh-CN" dirty="0" err="1"/>
              <a:t>jsonp</a:t>
            </a:r>
            <a:r>
              <a:rPr lang="en-US" altLang="zh-CN" dirty="0"/>
              <a:t> = require('./</a:t>
            </a:r>
            <a:r>
              <a:rPr lang="en-US" altLang="zh-CN" dirty="0" err="1"/>
              <a:t>test.jsonp</a:t>
            </a:r>
            <a:r>
              <a:rPr lang="en-US" altLang="zh-CN" dirty="0"/>
              <a:t>');</a:t>
            </a:r>
          </a:p>
          <a:p>
            <a:r>
              <a:rPr lang="en-US" altLang="zh-CN" dirty="0" err="1"/>
              <a:t>console.log</a:t>
            </a:r>
            <a:r>
              <a:rPr lang="en-US" altLang="zh-CN" dirty="0"/>
              <a:t>(</a:t>
            </a:r>
            <a:r>
              <a:rPr lang="en-US" altLang="zh-CN" dirty="0" err="1"/>
              <a:t>jsonp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kumimoji="1" lang="zh-Hans" altLang="en-US" dirty="0"/>
              <a:t>运行结果如图：</a:t>
            </a:r>
            <a:endParaRPr kumimoji="1" lang="en-US" altLang="zh-Hans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4861B7-EF1D-2846-8F7E-010E9E56D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41241"/>
            <a:ext cx="63246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66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 err="1"/>
              <a:t>Jsonp</a:t>
            </a:r>
            <a:r>
              <a:rPr kumimoji="1" lang="en-US" altLang="zh-CN" dirty="0"/>
              <a:t>-loader</a:t>
            </a:r>
            <a:r>
              <a:rPr kumimoji="1" lang="zh-Hans" altLang="en-US" dirty="0"/>
              <a:t> 传入</a:t>
            </a:r>
            <a:r>
              <a:rPr kumimoji="1" lang="en-US" altLang="zh-Hans" dirty="0"/>
              <a:t>options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Hans" altLang="en-US" dirty="0"/>
              <a:t>思考：通常</a:t>
            </a:r>
            <a:r>
              <a:rPr kumimoji="1" lang="en-US" altLang="zh-Hans" dirty="0" err="1"/>
              <a:t>jsonp</a:t>
            </a:r>
            <a:r>
              <a:rPr kumimoji="1" lang="zh-Hans" altLang="en-US" dirty="0"/>
              <a:t>包体结构中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zh-Hans" altLang="en-US" dirty="0"/>
              <a:t>的函数名是不同的，我们可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zh-Hans" altLang="en-US" dirty="0"/>
              <a:t>以利用</a:t>
            </a:r>
            <a:r>
              <a:rPr kumimoji="1" lang="en-US" altLang="zh-Hans" dirty="0" err="1"/>
              <a:t>webpack</a:t>
            </a:r>
            <a:r>
              <a:rPr kumimoji="1" lang="en-US" altLang="zh-Hans" dirty="0"/>
              <a:t> loader</a:t>
            </a:r>
            <a:r>
              <a:rPr kumimoji="1" lang="zh-Hans" altLang="en-US" dirty="0"/>
              <a:t>的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en-US" altLang="zh-Hans" dirty="0"/>
              <a:t>options</a:t>
            </a:r>
            <a:r>
              <a:rPr kumimoji="1" lang="zh-Hans" altLang="en-US" dirty="0"/>
              <a:t>做配置传入：</a:t>
            </a:r>
            <a:endParaRPr kumimoji="1" lang="en-US" altLang="zh-Hans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63DEE3-AF69-2B40-9292-E95993866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487" y="1503363"/>
            <a:ext cx="57277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48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66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 err="1"/>
              <a:t>Jsonp</a:t>
            </a:r>
            <a:r>
              <a:rPr kumimoji="1" lang="en-US" altLang="zh-CN" dirty="0"/>
              <a:t>-loader</a:t>
            </a:r>
            <a:r>
              <a:rPr kumimoji="1" lang="zh-Hans" altLang="en-US" dirty="0"/>
              <a:t> 传入</a:t>
            </a:r>
            <a:r>
              <a:rPr kumimoji="1" lang="en-US" altLang="zh-Hans" dirty="0"/>
              <a:t>options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Loader.js</a:t>
            </a:r>
            <a:r>
              <a:rPr kumimoji="1" lang="zh-Hans" altLang="en-US" dirty="0"/>
              <a:t>修改如图：</a:t>
            </a:r>
            <a:endParaRPr kumimoji="1" lang="en-US" altLang="zh-Hans" dirty="0"/>
          </a:p>
          <a:p>
            <a:pPr marL="0" indent="0">
              <a:buNone/>
            </a:pPr>
            <a:endParaRPr kumimoji="1" lang="en-US" altLang="zh-Hans" dirty="0"/>
          </a:p>
          <a:p>
            <a:pPr marL="0" indent="0">
              <a:buNone/>
            </a:pPr>
            <a:r>
              <a:rPr kumimoji="1" lang="en-US" altLang="zh-Hans" dirty="0"/>
              <a:t>loader-</a:t>
            </a:r>
            <a:r>
              <a:rPr kumimoji="1" lang="en-US" altLang="zh-Hans" dirty="0" err="1"/>
              <a:t>utils</a:t>
            </a:r>
            <a:r>
              <a:rPr kumimoji="1" lang="zh-Hans" altLang="en-US" dirty="0"/>
              <a:t>是</a:t>
            </a:r>
            <a:r>
              <a:rPr kumimoji="1" lang="en-US" altLang="zh-Hans" dirty="0" err="1"/>
              <a:t>webpack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zh-Hans" altLang="en-US" dirty="0"/>
              <a:t>提供的</a:t>
            </a:r>
            <a:r>
              <a:rPr kumimoji="1" lang="en-US" altLang="zh-Hans" dirty="0"/>
              <a:t>loader</a:t>
            </a:r>
            <a:r>
              <a:rPr kumimoji="1" lang="zh-Hans" altLang="en-US" dirty="0"/>
              <a:t>的脚手架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zh-Hans" altLang="en-US" dirty="0"/>
              <a:t>库存</a:t>
            </a:r>
            <a:endParaRPr kumimoji="1" lang="en-US" altLang="zh-Hans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81FD07-FFCC-F244-A18C-3111A35A4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825625"/>
            <a:ext cx="6629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82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bpack课程PPT模版 (1).pptx" id="{181029F3-11CE-4405-9C55-3D32EDC7ADE0}" vid="{0ADE97DC-0394-4007-B658-4737B21FBD9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19532</TotalTime>
  <Words>1326</Words>
  <Application>Microsoft Macintosh PowerPoint</Application>
  <PresentationFormat>宽屏</PresentationFormat>
  <Paragraphs>246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9" baseType="lpstr">
      <vt:lpstr>黑体</vt:lpstr>
      <vt:lpstr>黑体</vt:lpstr>
      <vt:lpstr>宋体</vt:lpstr>
      <vt:lpstr>ＭＳ Ｐゴシック</vt:lpstr>
      <vt:lpstr>Arial</vt:lpstr>
      <vt:lpstr>Calibri</vt:lpstr>
      <vt:lpstr>Wingdings</vt:lpstr>
      <vt:lpstr>Office 主题</vt:lpstr>
      <vt:lpstr>webpack 从入门到精通</vt:lpstr>
      <vt:lpstr>第五章 webpack loader进阶</vt:lpstr>
      <vt:lpstr>Webpack-loader编写之初尝试</vt:lpstr>
      <vt:lpstr>Jsonp-loader简版</vt:lpstr>
      <vt:lpstr>Jsonp-loader简版</vt:lpstr>
      <vt:lpstr>Jsonp-loader简版</vt:lpstr>
      <vt:lpstr>Jsonp-loader简版</vt:lpstr>
      <vt:lpstr>Jsonp-loader 传入options</vt:lpstr>
      <vt:lpstr>Jsonp-loader 传入options</vt:lpstr>
      <vt:lpstr>Webpack-loader编写进阶</vt:lpstr>
      <vt:lpstr>多个loader配置</vt:lpstr>
      <vt:lpstr>多个loader配置</vt:lpstr>
      <vt:lpstr>多个loader配置</vt:lpstr>
      <vt:lpstr>多个loader配置</vt:lpstr>
      <vt:lpstr>多个loader配置</vt:lpstr>
      <vt:lpstr>loaders缓存</vt:lpstr>
      <vt:lpstr>loaders异步</vt:lpstr>
      <vt:lpstr>loaders依赖</vt:lpstr>
      <vt:lpstr>loaders依赖</vt:lpstr>
      <vt:lpstr>loaders依赖</vt:lpstr>
      <vt:lpstr>loaders依赖</vt:lpstr>
      <vt:lpstr>loaders依赖</vt:lpstr>
      <vt:lpstr>loaders编写规范</vt:lpstr>
      <vt:lpstr>Webpack-loader之loader-utilities</vt:lpstr>
      <vt:lpstr>什么是loader-utilities</vt:lpstr>
      <vt:lpstr>loader-utils &amp; schema-utils</vt:lpstr>
      <vt:lpstr>loader-utils &amp; schema-utils</vt:lpstr>
      <vt:lpstr>webpack 安装</vt:lpstr>
      <vt:lpstr>webpack 初步使用</vt:lpstr>
      <vt:lpstr>webpack 初步使用</vt:lpstr>
      <vt:lpstr>webpack 能做什么</vt:lpstr>
      <vt:lpstr>模块化</vt:lpstr>
      <vt:lpstr>问题</vt:lpstr>
      <vt:lpstr>webpack</vt:lpstr>
      <vt:lpstr>webpack</vt:lpstr>
      <vt:lpstr>设计理念</vt:lpstr>
      <vt:lpstr>设计理念</vt:lpstr>
      <vt:lpstr>设计理念</vt:lpstr>
      <vt:lpstr>webpack 的更多功能</vt:lpstr>
      <vt:lpstr>webpack</vt:lpstr>
      <vt:lpstr>多种实用工具 — webpack visualizer</vt:lpstr>
      <vt:lpstr>多种实用工具 — webpack analyse </vt:lpstr>
      <vt:lpstr>更好的开发体验 webpack dashboard</vt:lpstr>
      <vt:lpstr>问题</vt:lpstr>
      <vt:lpstr>webpack 出现之前的前端构建工具</vt:lpstr>
      <vt:lpstr>Sea.js / RequireJS</vt:lpstr>
      <vt:lpstr>Sea.js / RequireJS</vt:lpstr>
      <vt:lpstr>Grunt / Gulp</vt:lpstr>
      <vt:lpstr>Grunt / Gulp</vt:lpstr>
      <vt:lpstr>Browserify</vt:lpstr>
      <vt:lpstr>Google Trends — 各方案热度对比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calvinma(马铖)</dc:creator>
  <cp:lastModifiedBy>T136556</cp:lastModifiedBy>
  <cp:revision>470</cp:revision>
  <dcterms:created xsi:type="dcterms:W3CDTF">2018-06-23T07:26:49Z</dcterms:created>
  <dcterms:modified xsi:type="dcterms:W3CDTF">2018-09-02T09:23:02Z</dcterms:modified>
</cp:coreProperties>
</file>